
<file path=[Content_Types].xml><?xml version="1.0" encoding="utf-8"?>
<Types xmlns="http://schemas.openxmlformats.org/package/2006/content-types">
  <Default Extension="xml" ContentType="application/xml"/>
  <Default Extension="jpeg" ContentType="image/jpeg"/>
  <Default Extension="png" ContentType="image/png"/>
  <Default Extension="gif" ContentType="image/gif"/>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2"/>
  </p:notesMasterIdLst>
  <p:handoutMasterIdLst>
    <p:handoutMasterId r:id="rId53"/>
  </p:handoutMasterIdLst>
  <p:sldIdLst>
    <p:sldId id="256" r:id="rId2"/>
    <p:sldId id="257" r:id="rId3"/>
    <p:sldId id="263" r:id="rId4"/>
    <p:sldId id="264" r:id="rId5"/>
    <p:sldId id="271" r:id="rId6"/>
    <p:sldId id="302" r:id="rId7"/>
    <p:sldId id="272" r:id="rId8"/>
    <p:sldId id="265" r:id="rId9"/>
    <p:sldId id="266" r:id="rId10"/>
    <p:sldId id="305" r:id="rId11"/>
    <p:sldId id="306" r:id="rId12"/>
    <p:sldId id="303" r:id="rId13"/>
    <p:sldId id="304" r:id="rId14"/>
    <p:sldId id="267" r:id="rId15"/>
    <p:sldId id="268" r:id="rId16"/>
    <p:sldId id="273" r:id="rId17"/>
    <p:sldId id="274" r:id="rId18"/>
    <p:sldId id="275" r:id="rId19"/>
    <p:sldId id="276" r:id="rId20"/>
    <p:sldId id="277" r:id="rId21"/>
    <p:sldId id="278" r:id="rId22"/>
    <p:sldId id="279" r:id="rId23"/>
    <p:sldId id="280" r:id="rId24"/>
    <p:sldId id="281" r:id="rId25"/>
    <p:sldId id="282" r:id="rId26"/>
    <p:sldId id="284" r:id="rId27"/>
    <p:sldId id="285" r:id="rId28"/>
    <p:sldId id="286" r:id="rId29"/>
    <p:sldId id="287" r:id="rId30"/>
    <p:sldId id="300" r:id="rId31"/>
    <p:sldId id="299" r:id="rId32"/>
    <p:sldId id="269" r:id="rId33"/>
    <p:sldId id="298" r:id="rId34"/>
    <p:sldId id="288" r:id="rId35"/>
    <p:sldId id="290" r:id="rId36"/>
    <p:sldId id="291" r:id="rId37"/>
    <p:sldId id="292" r:id="rId38"/>
    <p:sldId id="293" r:id="rId39"/>
    <p:sldId id="294" r:id="rId40"/>
    <p:sldId id="295" r:id="rId41"/>
    <p:sldId id="296" r:id="rId42"/>
    <p:sldId id="297" r:id="rId43"/>
    <p:sldId id="270" r:id="rId44"/>
    <p:sldId id="307" r:id="rId45"/>
    <p:sldId id="258" r:id="rId46"/>
    <p:sldId id="259" r:id="rId47"/>
    <p:sldId id="260" r:id="rId48"/>
    <p:sldId id="308" r:id="rId49"/>
    <p:sldId id="261" r:id="rId50"/>
    <p:sldId id="262" r:id="rId5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42"/>
    <p:restoredTop sz="91412"/>
  </p:normalViewPr>
  <p:slideViewPr>
    <p:cSldViewPr snapToGrid="0" snapToObjects="1">
      <p:cViewPr>
        <p:scale>
          <a:sx n="105" d="100"/>
          <a:sy n="105" d="100"/>
        </p:scale>
        <p:origin x="704" y="26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notesMaster" Target="notesMasters/notesMaster1.xml"/><Relationship Id="rId53" Type="http://schemas.openxmlformats.org/officeDocument/2006/relationships/handoutMaster" Target="handoutMasters/handoutMaster1.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A40D71-17E0-4544-8175-21AF9041F1DB}" type="datetimeFigureOut">
              <a:rPr lang="en-US" smtClean="0"/>
              <a:t>2/24/17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A6369A-96D9-964B-B1C9-04ED9731692E}" type="slidenum">
              <a:rPr lang="en-US" smtClean="0"/>
              <a:t>‹#›</a:t>
            </a:fld>
            <a:endParaRPr lang="en-US"/>
          </a:p>
        </p:txBody>
      </p:sp>
    </p:spTree>
    <p:extLst>
      <p:ext uri="{BB962C8B-B14F-4D97-AF65-F5344CB8AC3E}">
        <p14:creationId xmlns:p14="http://schemas.microsoft.com/office/powerpoint/2010/main" val="887898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F14356-7103-7A43-8E57-2DA31A17C11F}" type="datetimeFigureOut">
              <a:rPr lang="en-US" smtClean="0"/>
              <a:t>2/24/17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E09220-6B0B-1342-978D-0B08D40F6C2D}" type="slidenum">
              <a:rPr lang="en-US" smtClean="0"/>
              <a:t>‹#›</a:t>
            </a:fld>
            <a:endParaRPr lang="en-US"/>
          </a:p>
        </p:txBody>
      </p:sp>
    </p:spTree>
    <p:extLst>
      <p:ext uri="{BB962C8B-B14F-4D97-AF65-F5344CB8AC3E}">
        <p14:creationId xmlns:p14="http://schemas.microsoft.com/office/powerpoint/2010/main" val="1467487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CE09220-6B0B-1342-978D-0B08D40F6C2D}" type="slidenum">
              <a:rPr lang="en-US" smtClean="0"/>
              <a:t>1</a:t>
            </a:fld>
            <a:endParaRPr lang="en-US"/>
          </a:p>
        </p:txBody>
      </p:sp>
    </p:spTree>
    <p:extLst>
      <p:ext uri="{BB962C8B-B14F-4D97-AF65-F5344CB8AC3E}">
        <p14:creationId xmlns:p14="http://schemas.microsoft.com/office/powerpoint/2010/main" val="1012381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CE09220-6B0B-1342-978D-0B08D40F6C2D}" type="slidenum">
              <a:rPr lang="en-US" smtClean="0"/>
              <a:t>2</a:t>
            </a:fld>
            <a:endParaRPr lang="en-US"/>
          </a:p>
        </p:txBody>
      </p:sp>
    </p:spTree>
    <p:extLst>
      <p:ext uri="{BB962C8B-B14F-4D97-AF65-F5344CB8AC3E}">
        <p14:creationId xmlns:p14="http://schemas.microsoft.com/office/powerpoint/2010/main" val="253178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Who was the audience for the notebooks?</a:t>
            </a:r>
            <a:endParaRPr lang="en-US" dirty="0"/>
          </a:p>
        </p:txBody>
      </p:sp>
      <p:sp>
        <p:nvSpPr>
          <p:cNvPr id="4" name="Slide Number Placeholder 3"/>
          <p:cNvSpPr>
            <a:spLocks noGrp="1"/>
          </p:cNvSpPr>
          <p:nvPr>
            <p:ph type="sldNum" sz="quarter" idx="10"/>
          </p:nvPr>
        </p:nvSpPr>
        <p:spPr/>
        <p:txBody>
          <a:bodyPr/>
          <a:lstStyle/>
          <a:p>
            <a:fld id="{9CE09220-6B0B-1342-978D-0B08D40F6C2D}" type="slidenum">
              <a:rPr lang="en-US" smtClean="0"/>
              <a:t>10</a:t>
            </a:fld>
            <a:endParaRPr lang="en-US"/>
          </a:p>
        </p:txBody>
      </p:sp>
    </p:spTree>
    <p:extLst>
      <p:ext uri="{BB962C8B-B14F-4D97-AF65-F5344CB8AC3E}">
        <p14:creationId xmlns:p14="http://schemas.microsoft.com/office/powerpoint/2010/main" val="20303886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E4E64D0-F17C-2D48-9BE7-1802E7DAEA22}" type="datetime1">
              <a:rPr lang="en-US" smtClean="0"/>
              <a:t>2/24/17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BADEF9-2C3B-A54B-BC4C-F7C65221BB15}" type="datetime1">
              <a:rPr lang="en-US" smtClean="0"/>
              <a:t>2/24/17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0C1756-FDF7-1742-9057-8E16E5FFEFDD}" type="datetime1">
              <a:rPr lang="en-US" smtClean="0"/>
              <a:t>2/24/17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066800" y="3810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062038" y="1766888"/>
            <a:ext cx="3808412" cy="411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Picture Placeholder 3"/>
          <p:cNvSpPr>
            <a:spLocks noGrp="1"/>
          </p:cNvSpPr>
          <p:nvPr>
            <p:ph type="clipArt" sz="half" idx="2"/>
          </p:nvPr>
        </p:nvSpPr>
        <p:spPr>
          <a:xfrm>
            <a:off x="5022850" y="1766888"/>
            <a:ext cx="3808413" cy="4113212"/>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fld id="{5EE7459B-FB75-E747-89B8-63DF61EFAAA1}" type="datetime1">
              <a:rPr lang="en-US" altLang="x-none" smtClean="0"/>
              <a:t>2/24/17</a:t>
            </a:fld>
            <a:endParaRPr lang="en-US" altLang="x-none"/>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x-none"/>
          </a:p>
        </p:txBody>
      </p:sp>
      <p:sp>
        <p:nvSpPr>
          <p:cNvPr id="7" name="Rectangle 6"/>
          <p:cNvSpPr>
            <a:spLocks noGrp="1" noChangeArrowheads="1"/>
          </p:cNvSpPr>
          <p:nvPr>
            <p:ph type="sldNum" sz="quarter" idx="12"/>
          </p:nvPr>
        </p:nvSpPr>
        <p:spPr>
          <a:ln/>
        </p:spPr>
        <p:txBody>
          <a:bodyPr/>
          <a:lstStyle>
            <a:lvl1pPr>
              <a:defRPr/>
            </a:lvl1pPr>
          </a:lstStyle>
          <a:p>
            <a:pPr>
              <a:defRPr/>
            </a:pPr>
            <a:fld id="{D858542C-B16E-7340-93B3-57AC9A23F2B6}" type="slidenum">
              <a:rPr lang="en-US" altLang="x-none"/>
              <a:pPr>
                <a:defRPr/>
              </a:pPr>
              <a:t>‹#›</a:t>
            </a:fld>
            <a:endParaRPr lang="en-US" altLang="x-none"/>
          </a:p>
        </p:txBody>
      </p:sp>
    </p:spTree>
    <p:extLst>
      <p:ext uri="{BB962C8B-B14F-4D97-AF65-F5344CB8AC3E}">
        <p14:creationId xmlns:p14="http://schemas.microsoft.com/office/powerpoint/2010/main" val="102324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4B0DF3-864A-434B-8F93-6E128042CA8E}" type="datetime1">
              <a:rPr lang="en-US" smtClean="0"/>
              <a:t>2/24/17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6173C6D-85F8-B046-AEAE-68F67863CB10}" type="datetime1">
              <a:rPr lang="en-US" smtClean="0"/>
              <a:t>2/24/17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89E4B7D-4C46-6646-BF1C-89C3F914B51E}" type="datetime1">
              <a:rPr lang="en-US" smtClean="0"/>
              <a:t>2/24/17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E3E6D25-4B57-E648-AC73-3272F2CB00CA}" type="datetime1">
              <a:rPr lang="en-US" smtClean="0"/>
              <a:t>2/24/17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00120EC-7961-C14F-A899-EAEAE337ACA5}" type="datetime1">
              <a:rPr lang="en-US" smtClean="0"/>
              <a:t>2/24/17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007ECA-8712-B343-8940-8D64BE7C2174}" type="datetime1">
              <a:rPr lang="en-US" smtClean="0"/>
              <a:t>2/24/17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07338D3-3F1B-974D-AD05-D0B39ED8C145}"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0835CF-CC85-3242-ABB3-11728BCF18C9}" type="datetime1">
              <a:rPr lang="en-US" smtClean="0"/>
              <a:t>2/24/17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07338D3-3F1B-974D-AD05-D0B39ED8C145}" type="slidenum">
              <a:rPr lang="en-US" smtClean="0"/>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4B93A8B-2D7C-6D4B-B205-3D951033ADA7}" type="datetime1">
              <a:rPr lang="en-US" smtClean="0"/>
              <a:t>2/24/17</a:t>
            </a:fld>
            <a:endParaRPr lang="en-US"/>
          </a:p>
        </p:txBody>
      </p:sp>
      <p:sp>
        <p:nvSpPr>
          <p:cNvPr id="9" name="Slide Number Placeholder 8"/>
          <p:cNvSpPr>
            <a:spLocks noGrp="1"/>
          </p:cNvSpPr>
          <p:nvPr>
            <p:ph type="sldNum" sz="quarter" idx="11"/>
          </p:nvPr>
        </p:nvSpPr>
        <p:spPr/>
        <p:txBody>
          <a:bodyPr/>
          <a:lstStyle/>
          <a:p>
            <a:fld id="{E07338D3-3F1B-974D-AD05-D0B39ED8C145}"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E07338D3-3F1B-974D-AD05-D0B39ED8C145}" type="slidenum">
              <a:rPr lang="en-US" smtClean="0"/>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8DD05B0C-6A98-6149-A473-17E4C2D8EFF6}" type="datetime1">
              <a:rPr lang="en-US" smtClean="0"/>
              <a:t>2/24/17</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s://archive.org/details/leonardodavinci00vincgoog" TargetMode="External"/><Relationship Id="rId3" Type="http://schemas.openxmlformats.org/officeDocument/2006/relationships/hyperlink" Target="http://www.universalleonardo.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gif"/><Relationship Id="rId4" Type="http://schemas.openxmlformats.org/officeDocument/2006/relationships/image" Target="../media/image11.gif"/><Relationship Id="rId1" Type="http://schemas.openxmlformats.org/officeDocument/2006/relationships/slideLayout" Target="../slideLayouts/slideLayout2.xml"/><Relationship Id="rId2" Type="http://schemas.openxmlformats.org/officeDocument/2006/relationships/image" Target="../media/image9.gi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ms-jd.org/blog/is-math-a-gift"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jpeg"/><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9700" y="1511300"/>
            <a:ext cx="8229600" cy="2593975"/>
          </a:xfrm>
        </p:spPr>
        <p:txBody>
          <a:bodyPr/>
          <a:lstStyle/>
          <a:p>
            <a:r>
              <a:rPr lang="en-US" sz="5400" dirty="0" smtClean="0"/>
              <a:t>Girls, STEM, </a:t>
            </a:r>
            <a:r>
              <a:rPr lang="en-US" sz="5400" dirty="0" err="1" smtClean="0"/>
              <a:t>DaVinci</a:t>
            </a:r>
            <a:r>
              <a:rPr lang="en-US" sz="5400" dirty="0" smtClean="0"/>
              <a:t> and Math</a:t>
            </a:r>
            <a:r>
              <a:rPr lang="en-US" sz="5400" dirty="0"/>
              <a:t>!</a:t>
            </a:r>
            <a:r>
              <a:rPr lang="en-US" sz="5400" dirty="0" smtClean="0"/>
              <a:t/>
            </a:r>
            <a:br>
              <a:rPr lang="en-US" sz="5400" dirty="0" smtClean="0"/>
            </a:br>
            <a:r>
              <a:rPr lang="en-US" sz="5400" dirty="0" smtClean="0"/>
              <a:t>It’s All About Perspective</a:t>
            </a:r>
            <a:endParaRPr lang="en-US" sz="5400" dirty="0"/>
          </a:p>
        </p:txBody>
      </p:sp>
      <p:sp>
        <p:nvSpPr>
          <p:cNvPr id="3" name="Subtitle 2"/>
          <p:cNvSpPr>
            <a:spLocks noGrp="1"/>
          </p:cNvSpPr>
          <p:nvPr>
            <p:ph type="subTitle" idx="1"/>
          </p:nvPr>
        </p:nvSpPr>
        <p:spPr/>
        <p:txBody>
          <a:bodyPr>
            <a:normAutofit lnSpcReduction="10000"/>
          </a:bodyPr>
          <a:lstStyle/>
          <a:p>
            <a:r>
              <a:rPr lang="en-US" dirty="0" smtClean="0"/>
              <a:t>Linda </a:t>
            </a:r>
            <a:r>
              <a:rPr lang="en-US" dirty="0" err="1" smtClean="0"/>
              <a:t>Braatz</a:t>
            </a:r>
            <a:r>
              <a:rPr lang="en-US" dirty="0" smtClean="0"/>
              <a:t> Brown</a:t>
            </a:r>
          </a:p>
          <a:p>
            <a:r>
              <a:rPr lang="en-US" dirty="0" smtClean="0"/>
              <a:t>Science </a:t>
            </a:r>
            <a:r>
              <a:rPr lang="en-US" dirty="0" smtClean="0"/>
              <a:t>&amp; Environmental Education </a:t>
            </a:r>
          </a:p>
          <a:p>
            <a:r>
              <a:rPr lang="en-US" dirty="0" smtClean="0"/>
              <a:t>San Bernardino County Superintendent of Schools (SBCSS)</a:t>
            </a:r>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1</a:t>
            </a:fld>
            <a:endParaRPr lang="en-US"/>
          </a:p>
        </p:txBody>
      </p:sp>
    </p:spTree>
    <p:extLst>
      <p:ext uri="{BB962C8B-B14F-4D97-AF65-F5344CB8AC3E}">
        <p14:creationId xmlns:p14="http://schemas.microsoft.com/office/powerpoint/2010/main" val="21387859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 y="0"/>
            <a:ext cx="8188960" cy="6740307"/>
          </a:xfrm>
          <a:prstGeom prst="rect">
            <a:avLst/>
          </a:prstGeom>
        </p:spPr>
        <p:txBody>
          <a:bodyPr wrap="square">
            <a:spAutoFit/>
          </a:bodyPr>
          <a:lstStyle/>
          <a:p>
            <a:r>
              <a:rPr lang="en-US" dirty="0"/>
              <a:t>There seem to be a lack of order in the notebooks, you find a list of groceries next to the sketch of a masterpiece, and a vast majority of pages don't show any order, it must be noted that</a:t>
            </a:r>
            <a:r>
              <a:rPr lang="en-US" dirty="0" smtClean="0"/>
              <a:t>:</a:t>
            </a:r>
          </a:p>
          <a:p>
            <a:endParaRPr lang="en-US" dirty="0"/>
          </a:p>
          <a:p>
            <a:pPr>
              <a:buFont typeface="Arial" charset="0"/>
              <a:buChar char="•"/>
            </a:pPr>
            <a:r>
              <a:rPr lang="en-US" dirty="0"/>
              <a:t>Some sketches are hasty and filled with notes, while others are carefully drawn and clean</a:t>
            </a:r>
            <a:r>
              <a:rPr lang="en-US" dirty="0" smtClean="0"/>
              <a:t>.</a:t>
            </a:r>
          </a:p>
          <a:p>
            <a:pPr>
              <a:buFont typeface="Arial" charset="0"/>
              <a:buChar char="•"/>
            </a:pPr>
            <a:endParaRPr lang="en-US" dirty="0"/>
          </a:p>
          <a:p>
            <a:pPr>
              <a:buFont typeface="Arial" charset="0"/>
              <a:buChar char="•"/>
            </a:pPr>
            <a:r>
              <a:rPr lang="en-US" dirty="0"/>
              <a:t>He usually limited one idea per page and if the page was not enough he made a note that he had continued onto the next page</a:t>
            </a:r>
            <a:r>
              <a:rPr lang="en-US" dirty="0" smtClean="0"/>
              <a:t>.</a:t>
            </a:r>
          </a:p>
          <a:p>
            <a:pPr>
              <a:buFont typeface="Arial" charset="0"/>
              <a:buChar char="•"/>
            </a:pPr>
            <a:endParaRPr lang="en-US" dirty="0"/>
          </a:p>
          <a:p>
            <a:pPr>
              <a:buFont typeface="Arial" charset="0"/>
              <a:buChar char="•"/>
            </a:pPr>
            <a:r>
              <a:rPr lang="en-US" dirty="0"/>
              <a:t>He usually wrote at both sides of the page</a:t>
            </a:r>
            <a:r>
              <a:rPr lang="en-US" dirty="0" smtClean="0"/>
              <a:t>.</a:t>
            </a:r>
          </a:p>
          <a:p>
            <a:pPr>
              <a:buFont typeface="Arial" charset="0"/>
              <a:buChar char="•"/>
            </a:pPr>
            <a:endParaRPr lang="en-US" dirty="0"/>
          </a:p>
          <a:p>
            <a:pPr>
              <a:buFont typeface="Arial" charset="0"/>
              <a:buChar char="•"/>
            </a:pPr>
            <a:r>
              <a:rPr lang="en-US" dirty="0"/>
              <a:t>While he wrote whenever he was inspired and about whatever he wanted, he didn’t comment personal matters; his journal was all work</a:t>
            </a:r>
            <a:r>
              <a:rPr lang="en-US" dirty="0" smtClean="0"/>
              <a:t>.</a:t>
            </a:r>
          </a:p>
          <a:p>
            <a:pPr>
              <a:buFont typeface="Arial" charset="0"/>
              <a:buChar char="•"/>
            </a:pPr>
            <a:endParaRPr lang="en-US" dirty="0"/>
          </a:p>
          <a:p>
            <a:pPr>
              <a:buFont typeface="Arial" charset="0"/>
              <a:buChar char="•"/>
            </a:pPr>
            <a:r>
              <a:rPr lang="en-US" dirty="0"/>
              <a:t>There are only two short personal entries in the journals regarding to the death of Leonardo’s father</a:t>
            </a:r>
            <a:r>
              <a:rPr lang="en-US" dirty="0" smtClean="0"/>
              <a:t>.</a:t>
            </a:r>
          </a:p>
          <a:p>
            <a:pPr>
              <a:buFont typeface="Arial" charset="0"/>
              <a:buChar char="•"/>
            </a:pPr>
            <a:endParaRPr lang="en-US" dirty="0"/>
          </a:p>
          <a:p>
            <a:pPr>
              <a:buFont typeface="Arial" charset="0"/>
              <a:buChar char="•"/>
            </a:pPr>
            <a:r>
              <a:rPr lang="en-US" dirty="0"/>
              <a:t>That's why we do not know much about his private life, which adds to the fascination we have for him</a:t>
            </a:r>
            <a:r>
              <a:rPr lang="en-US" dirty="0" smtClean="0"/>
              <a:t>.</a:t>
            </a:r>
          </a:p>
          <a:p>
            <a:pPr>
              <a:buFont typeface="Arial" charset="0"/>
              <a:buChar char="•"/>
            </a:pPr>
            <a:endParaRPr lang="en-US" dirty="0"/>
          </a:p>
          <a:p>
            <a:pPr>
              <a:buFont typeface="Arial" charset="0"/>
              <a:buChar char="•"/>
            </a:pPr>
            <a:r>
              <a:rPr lang="en-US" dirty="0"/>
              <a:t>He wrote math, measurements, and other scientific concepts in his journals</a:t>
            </a:r>
            <a:r>
              <a:rPr lang="en-US" dirty="0" smtClean="0"/>
              <a:t>.</a:t>
            </a:r>
          </a:p>
          <a:p>
            <a:pPr>
              <a:buFont typeface="Arial" charset="0"/>
              <a:buChar char="•"/>
            </a:pPr>
            <a:endParaRPr lang="en-US" dirty="0"/>
          </a:p>
          <a:p>
            <a:pPr>
              <a:buFont typeface="Arial" charset="0"/>
              <a:buChar char="•"/>
            </a:pPr>
            <a:r>
              <a:rPr lang="en-US" dirty="0"/>
              <a:t>It is said that he could simultaneously sketch with one hand and write with the other.</a:t>
            </a:r>
          </a:p>
        </p:txBody>
      </p:sp>
      <p:sp>
        <p:nvSpPr>
          <p:cNvPr id="4" name="Slide Number Placeholder 3"/>
          <p:cNvSpPr>
            <a:spLocks noGrp="1"/>
          </p:cNvSpPr>
          <p:nvPr>
            <p:ph type="sldNum" sz="quarter" idx="12"/>
          </p:nvPr>
        </p:nvSpPr>
        <p:spPr/>
        <p:txBody>
          <a:bodyPr/>
          <a:lstStyle/>
          <a:p>
            <a:fld id="{E07338D3-3F1B-974D-AD05-D0B39ED8C145}" type="slidenum">
              <a:rPr lang="en-US" smtClean="0"/>
              <a:t>10</a:t>
            </a:fld>
            <a:endParaRPr lang="en-US"/>
          </a:p>
        </p:txBody>
      </p:sp>
    </p:spTree>
    <p:extLst>
      <p:ext uri="{BB962C8B-B14F-4D97-AF65-F5344CB8AC3E}">
        <p14:creationId xmlns:p14="http://schemas.microsoft.com/office/powerpoint/2010/main" val="2643584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3040" y="193050"/>
            <a:ext cx="7975600" cy="4801314"/>
          </a:xfrm>
          <a:prstGeom prst="rect">
            <a:avLst/>
          </a:prstGeom>
        </p:spPr>
        <p:txBody>
          <a:bodyPr wrap="square">
            <a:spAutoFit/>
          </a:bodyPr>
          <a:lstStyle/>
          <a:p>
            <a:endParaRPr lang="en-US" dirty="0" smtClean="0"/>
          </a:p>
          <a:p>
            <a:endParaRPr lang="en-US" dirty="0"/>
          </a:p>
          <a:p>
            <a:r>
              <a:rPr lang="en-US" dirty="0" smtClean="0"/>
              <a:t>Experts </a:t>
            </a:r>
            <a:r>
              <a:rPr lang="en-US" dirty="0"/>
              <a:t>seem to agree </a:t>
            </a:r>
            <a:r>
              <a:rPr lang="en-US" dirty="0" smtClean="0"/>
              <a:t>Leonardo </a:t>
            </a:r>
            <a:r>
              <a:rPr lang="en-US" dirty="0"/>
              <a:t>was left handed; </a:t>
            </a:r>
            <a:endParaRPr lang="en-US" dirty="0" smtClean="0"/>
          </a:p>
          <a:p>
            <a:endParaRPr lang="en-US" dirty="0"/>
          </a:p>
          <a:p>
            <a:r>
              <a:rPr lang="en-US" dirty="0"/>
              <a:t>He </a:t>
            </a:r>
            <a:r>
              <a:rPr lang="en-US" dirty="0" smtClean="0"/>
              <a:t>wrote right to left.</a:t>
            </a:r>
          </a:p>
          <a:p>
            <a:pPr>
              <a:buFont typeface="Arial" charset="0"/>
              <a:buChar char="•"/>
            </a:pPr>
            <a:endParaRPr lang="en-US" dirty="0"/>
          </a:p>
          <a:p>
            <a:r>
              <a:rPr lang="en-US" dirty="0"/>
              <a:t>Letters are inverted (back to </a:t>
            </a:r>
            <a:r>
              <a:rPr lang="en-US" dirty="0" smtClean="0"/>
              <a:t>front): </a:t>
            </a:r>
            <a:r>
              <a:rPr lang="en-US" i="1" dirty="0" smtClean="0"/>
              <a:t>mirror writing</a:t>
            </a:r>
          </a:p>
          <a:p>
            <a:endParaRPr lang="en-US" dirty="0"/>
          </a:p>
          <a:p>
            <a:r>
              <a:rPr lang="en-US" dirty="0" smtClean="0"/>
              <a:t>Pause a moment, why do you think he did this?</a:t>
            </a:r>
          </a:p>
          <a:p>
            <a:endParaRPr lang="en-US" dirty="0" smtClean="0"/>
          </a:p>
          <a:p>
            <a:endParaRPr lang="en-US" dirty="0"/>
          </a:p>
          <a:p>
            <a:r>
              <a:rPr lang="en-US" dirty="0" smtClean="0"/>
              <a:t>Leonardo </a:t>
            </a:r>
            <a:r>
              <a:rPr lang="en-US" dirty="0"/>
              <a:t>would sometimes combine words and even invent new ones, he didn’t use punctuation often and used contractions and shorthand symbols</a:t>
            </a:r>
            <a:r>
              <a:rPr lang="en-US" dirty="0" smtClean="0"/>
              <a:t>.</a:t>
            </a:r>
          </a:p>
          <a:p>
            <a:endParaRPr lang="en-US" dirty="0"/>
          </a:p>
          <a:p>
            <a:r>
              <a:rPr lang="en-US" dirty="0"/>
              <a:t>On recent years, the theory that Leonardo Da Vinci was </a:t>
            </a:r>
            <a:r>
              <a:rPr lang="en-US" dirty="0" smtClean="0"/>
              <a:t>dyslexic </a:t>
            </a:r>
            <a:r>
              <a:rPr lang="en-US" dirty="0"/>
              <a:t>is gaining supporters because mirror writing seem to be easier to people with this dyslexia (See the Smithsonian’s </a:t>
            </a:r>
            <a:r>
              <a:rPr lang="en-US" dirty="0" smtClean="0"/>
              <a:t>video.)</a:t>
            </a:r>
            <a:endParaRPr lang="en-US" dirty="0"/>
          </a:p>
        </p:txBody>
      </p:sp>
      <p:sp>
        <p:nvSpPr>
          <p:cNvPr id="4" name="Slide Number Placeholder 3"/>
          <p:cNvSpPr>
            <a:spLocks noGrp="1"/>
          </p:cNvSpPr>
          <p:nvPr>
            <p:ph type="sldNum" sz="quarter" idx="12"/>
          </p:nvPr>
        </p:nvSpPr>
        <p:spPr/>
        <p:txBody>
          <a:bodyPr/>
          <a:lstStyle/>
          <a:p>
            <a:fld id="{E07338D3-3F1B-974D-AD05-D0B39ED8C145}" type="slidenum">
              <a:rPr lang="en-US" smtClean="0"/>
              <a:t>11</a:t>
            </a:fld>
            <a:endParaRPr lang="en-US"/>
          </a:p>
        </p:txBody>
      </p:sp>
    </p:spTree>
    <p:extLst>
      <p:ext uri="{BB962C8B-B14F-4D97-AF65-F5344CB8AC3E}">
        <p14:creationId xmlns:p14="http://schemas.microsoft.com/office/powerpoint/2010/main" val="6680551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Attention Disorder? Genius?</a:t>
            </a:r>
            <a:endParaRPr lang="en-US" dirty="0"/>
          </a:p>
        </p:txBody>
      </p:sp>
      <p:sp>
        <p:nvSpPr>
          <p:cNvPr id="3" name="Content Placeholder 2"/>
          <p:cNvSpPr>
            <a:spLocks noGrp="1"/>
          </p:cNvSpPr>
          <p:nvPr>
            <p:ph idx="1"/>
          </p:nvPr>
        </p:nvSpPr>
        <p:spPr>
          <a:xfrm>
            <a:off x="457200" y="1600200"/>
            <a:ext cx="7620000" cy="5064760"/>
          </a:xfrm>
        </p:spPr>
        <p:txBody>
          <a:bodyPr>
            <a:normAutofit lnSpcReduction="10000"/>
          </a:bodyPr>
          <a:lstStyle/>
          <a:p>
            <a:r>
              <a:rPr lang="en-US" dirty="0" smtClean="0"/>
              <a:t>He </a:t>
            </a:r>
            <a:r>
              <a:rPr lang="en-US" dirty="0"/>
              <a:t>could not pick one field of study, but rather dabbled in a variety of completely unrelated pursuits. When he did work on a project, he became obsessed and </a:t>
            </a:r>
            <a:r>
              <a:rPr lang="en-US" dirty="0" err="1"/>
              <a:t>hyperfocused</a:t>
            </a:r>
            <a:r>
              <a:rPr lang="en-US" dirty="0"/>
              <a:t> on it, to the point of excessive attention to detail. He doodled fanciful machines in his notebooks that were obviously impossible to build.. </a:t>
            </a:r>
            <a:r>
              <a:rPr lang="en-US" dirty="0" smtClean="0"/>
              <a:t> Or were they</a:t>
            </a:r>
            <a:r>
              <a:rPr lang="is-IS" dirty="0" smtClean="0"/>
              <a:t>…</a:t>
            </a:r>
            <a:r>
              <a:rPr lang="en-US" dirty="0"/>
              <a:t/>
            </a:r>
            <a:br>
              <a:rPr lang="en-US" dirty="0"/>
            </a:br>
            <a:r>
              <a:rPr lang="en-US" dirty="0"/>
              <a:t/>
            </a:r>
            <a:br>
              <a:rPr lang="en-US" dirty="0"/>
            </a:br>
            <a:r>
              <a:rPr lang="en-US" dirty="0"/>
              <a:t>"Perhaps fifteen of his paintings survive, the small number because of his constant, and frequently disastrous, experimentation with new techniques, and his chronic procrastination"</a:t>
            </a:r>
            <a:br>
              <a:rPr lang="en-US" dirty="0"/>
            </a:br>
            <a:r>
              <a:rPr lang="en-US" dirty="0"/>
              <a:t/>
            </a:r>
            <a:br>
              <a:rPr lang="en-US" dirty="0"/>
            </a:br>
            <a:r>
              <a:rPr lang="en-US" dirty="0"/>
              <a:t>"He made important discoveries in anatomy, civil engineering</a:t>
            </a:r>
            <a:r>
              <a:rPr lang="en-US" dirty="0" smtClean="0"/>
              <a:t>, optics</a:t>
            </a:r>
            <a:r>
              <a:rPr lang="en-US" dirty="0"/>
              <a:t>, and hydrodynamics, but he did not publish his findings and they had no direct influence on later science</a:t>
            </a:r>
            <a:r>
              <a:rPr lang="en-US" dirty="0" smtClean="0"/>
              <a:t>.”</a:t>
            </a:r>
          </a:p>
          <a:p>
            <a:r>
              <a:rPr lang="en-US" dirty="0" smtClean="0"/>
              <a:t>Or did they</a:t>
            </a:r>
            <a:r>
              <a:rPr lang="is-IS" dirty="0" smtClean="0"/>
              <a:t>… Could he have been a “man before his time?”</a:t>
            </a:r>
            <a:endParaRPr lang="en-US" dirty="0"/>
          </a:p>
          <a:p>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12</a:t>
            </a:fld>
            <a:endParaRPr lang="en-US"/>
          </a:p>
        </p:txBody>
      </p:sp>
    </p:spTree>
    <p:extLst>
      <p:ext uri="{BB962C8B-B14F-4D97-AF65-F5344CB8AC3E}">
        <p14:creationId xmlns:p14="http://schemas.microsoft.com/office/powerpoint/2010/main" val="98635837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4640" y="0"/>
            <a:ext cx="7884160" cy="4801314"/>
          </a:xfrm>
          <a:prstGeom prst="rect">
            <a:avLst/>
          </a:prstGeom>
        </p:spPr>
        <p:txBody>
          <a:bodyPr wrap="square">
            <a:spAutoFit/>
          </a:bodyPr>
          <a:lstStyle/>
          <a:p>
            <a:r>
              <a:rPr lang="en-US" b="1" dirty="0" smtClean="0"/>
              <a:t>You </a:t>
            </a:r>
            <a:r>
              <a:rPr lang="en-US" b="1" dirty="0"/>
              <a:t>can read Leonardo's notebooks here: </a:t>
            </a:r>
            <a:endParaRPr lang="en-US" b="1" dirty="0" smtClean="0"/>
          </a:p>
          <a:p>
            <a:endParaRPr lang="en-US" b="1" dirty="0"/>
          </a:p>
          <a:p>
            <a:endParaRPr lang="en-US" b="1" dirty="0"/>
          </a:p>
          <a:p>
            <a:pPr>
              <a:buFont typeface="Arial" charset="0"/>
              <a:buChar char="•"/>
            </a:pPr>
            <a:r>
              <a:rPr lang="en-US" sz="2800" dirty="0"/>
              <a:t>In the Internet Archive, Leonardo de Vinci's Notebooks, </a:t>
            </a:r>
            <a:r>
              <a:rPr lang="en-US" sz="2800" dirty="0">
                <a:hlinkClick r:id="rId2"/>
              </a:rPr>
              <a:t>Arranged And Rendered Into English by Edward McCurdy</a:t>
            </a:r>
            <a:r>
              <a:rPr lang="en-US" sz="2800" dirty="0"/>
              <a:t>, digitized by Google from t</a:t>
            </a:r>
            <a:r>
              <a:rPr lang="en-US" sz="2800" dirty="0">
                <a:hlinkClick r:id="rId2"/>
              </a:rPr>
              <a:t>he library of New York Public Library</a:t>
            </a:r>
            <a:endParaRPr lang="en-US" sz="2800" dirty="0"/>
          </a:p>
          <a:p>
            <a:pPr>
              <a:buFont typeface="Arial" charset="0"/>
              <a:buChar char="•"/>
            </a:pPr>
            <a:r>
              <a:rPr lang="en-US" sz="2800" dirty="0"/>
              <a:t>The text translation by Jean Paul </a:t>
            </a:r>
            <a:r>
              <a:rPr lang="en-US" sz="2800" dirty="0" smtClean="0"/>
              <a:t>Richter.</a:t>
            </a:r>
          </a:p>
          <a:p>
            <a:pPr>
              <a:buFont typeface="Arial" charset="0"/>
              <a:buChar char="•"/>
            </a:pPr>
            <a:endParaRPr lang="en-US" sz="2800" dirty="0"/>
          </a:p>
          <a:p>
            <a:pPr>
              <a:buFont typeface="Arial" charset="0"/>
              <a:buChar char="•"/>
            </a:pPr>
            <a:r>
              <a:rPr lang="en-US" sz="2800" dirty="0"/>
              <a:t>The webpage </a:t>
            </a:r>
            <a:r>
              <a:rPr lang="en-US" sz="2800" dirty="0">
                <a:hlinkClick r:id="rId3"/>
              </a:rPr>
              <a:t>www.universalleonardo.org</a:t>
            </a:r>
            <a:r>
              <a:rPr lang="en-US" sz="2800" dirty="0"/>
              <a:t> has plenty of information on Leonardo da Vinci's views and images of the </a:t>
            </a:r>
            <a:r>
              <a:rPr lang="en-US" sz="2800" dirty="0" smtClean="0"/>
              <a:t>codices.</a:t>
            </a:r>
            <a:endParaRPr lang="en-US" sz="2800" dirty="0"/>
          </a:p>
        </p:txBody>
      </p:sp>
      <p:sp>
        <p:nvSpPr>
          <p:cNvPr id="4" name="Slide Number Placeholder 3"/>
          <p:cNvSpPr>
            <a:spLocks noGrp="1"/>
          </p:cNvSpPr>
          <p:nvPr>
            <p:ph type="sldNum" sz="quarter" idx="12"/>
          </p:nvPr>
        </p:nvSpPr>
        <p:spPr/>
        <p:txBody>
          <a:bodyPr/>
          <a:lstStyle/>
          <a:p>
            <a:fld id="{E07338D3-3F1B-974D-AD05-D0B39ED8C145}" type="slidenum">
              <a:rPr lang="en-US" smtClean="0"/>
              <a:t>13</a:t>
            </a:fld>
            <a:endParaRPr lang="en-US"/>
          </a:p>
        </p:txBody>
      </p:sp>
    </p:spTree>
    <p:extLst>
      <p:ext uri="{BB962C8B-B14F-4D97-AF65-F5344CB8AC3E}">
        <p14:creationId xmlns:p14="http://schemas.microsoft.com/office/powerpoint/2010/main" val="12988533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4850" y="1803400"/>
            <a:ext cx="5194300" cy="4013200"/>
          </a:xfrm>
        </p:spPr>
      </p:pic>
      <p:sp>
        <p:nvSpPr>
          <p:cNvPr id="3" name="Title 2"/>
          <p:cNvSpPr>
            <a:spLocks noGrp="1"/>
          </p:cNvSpPr>
          <p:nvPr>
            <p:ph type="title"/>
          </p:nvPr>
        </p:nvSpPr>
        <p:spPr/>
        <p:txBody>
          <a:bodyPr/>
          <a:lstStyle/>
          <a:p>
            <a:r>
              <a:rPr lang="en-US" dirty="0" smtClean="0"/>
              <a:t>PERSPECTIVE DRAWING</a:t>
            </a:r>
            <a:endParaRPr lang="en-US" dirty="0"/>
          </a:p>
        </p:txBody>
      </p:sp>
      <p:sp>
        <p:nvSpPr>
          <p:cNvPr id="2" name="TextBox 1"/>
          <p:cNvSpPr txBox="1"/>
          <p:nvPr/>
        </p:nvSpPr>
        <p:spPr>
          <a:xfrm>
            <a:off x="868680" y="5943600"/>
            <a:ext cx="6797040" cy="369332"/>
          </a:xfrm>
          <a:prstGeom prst="rect">
            <a:avLst/>
          </a:prstGeom>
          <a:noFill/>
        </p:spPr>
        <p:txBody>
          <a:bodyPr wrap="square" rtlCol="0">
            <a:spAutoFit/>
          </a:bodyPr>
          <a:lstStyle/>
          <a:p>
            <a:pPr algn="ctr"/>
            <a:r>
              <a:rPr lang="en-US" dirty="0" smtClean="0"/>
              <a:t>What do you notice?  What do you wonder?</a:t>
            </a:r>
            <a:endParaRPr lang="en-US" dirty="0"/>
          </a:p>
        </p:txBody>
      </p:sp>
      <p:sp>
        <p:nvSpPr>
          <p:cNvPr id="6" name="Slide Number Placeholder 5"/>
          <p:cNvSpPr>
            <a:spLocks noGrp="1"/>
          </p:cNvSpPr>
          <p:nvPr>
            <p:ph type="sldNum" sz="quarter" idx="12"/>
          </p:nvPr>
        </p:nvSpPr>
        <p:spPr/>
        <p:txBody>
          <a:bodyPr/>
          <a:lstStyle/>
          <a:p>
            <a:fld id="{E07338D3-3F1B-974D-AD05-D0B39ED8C145}" type="slidenum">
              <a:rPr lang="en-US" smtClean="0"/>
              <a:t>14</a:t>
            </a:fld>
            <a:endParaRPr lang="en-US"/>
          </a:p>
        </p:txBody>
      </p:sp>
    </p:spTree>
    <p:extLst>
      <p:ext uri="{BB962C8B-B14F-4D97-AF65-F5344CB8AC3E}">
        <p14:creationId xmlns:p14="http://schemas.microsoft.com/office/powerpoint/2010/main" val="8663308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4419601" y="2971800"/>
            <a:ext cx="4267199" cy="2971800"/>
          </a:xfrm>
          <a:prstGeom prst="rect">
            <a:avLst/>
          </a:prstGeom>
          <a:noFill/>
          <a:ln>
            <a:noFill/>
          </a:ln>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762000" y="3218330"/>
            <a:ext cx="2971800" cy="2796988"/>
          </a:xfrm>
          <a:prstGeom prst="rect">
            <a:avLst/>
          </a:prstGeom>
          <a:noFill/>
          <a:ln>
            <a:noFill/>
          </a:ln>
        </p:spPr>
      </p:pic>
      <p:pic>
        <p:nvPicPr>
          <p:cNvPr id="6" name="Picture 5"/>
          <p:cNvPicPr/>
          <p:nvPr/>
        </p:nvPicPr>
        <p:blipFill>
          <a:blip r:embed="rId4">
            <a:extLst>
              <a:ext uri="{28A0092B-C50C-407E-A947-70E740481C1C}">
                <a14:useLocalDpi xmlns:a14="http://schemas.microsoft.com/office/drawing/2010/main" val="0"/>
              </a:ext>
            </a:extLst>
          </a:blip>
          <a:srcRect/>
          <a:stretch>
            <a:fillRect/>
          </a:stretch>
        </p:blipFill>
        <p:spPr bwMode="auto">
          <a:xfrm>
            <a:off x="881529" y="680720"/>
            <a:ext cx="2540000" cy="1838960"/>
          </a:xfrm>
          <a:prstGeom prst="rect">
            <a:avLst/>
          </a:prstGeom>
          <a:noFill/>
          <a:ln>
            <a:noFill/>
          </a:ln>
        </p:spPr>
      </p:pic>
      <p:sp>
        <p:nvSpPr>
          <p:cNvPr id="3" name="Slide Number Placeholder 2"/>
          <p:cNvSpPr>
            <a:spLocks noGrp="1"/>
          </p:cNvSpPr>
          <p:nvPr>
            <p:ph type="sldNum" sz="quarter" idx="12"/>
          </p:nvPr>
        </p:nvSpPr>
        <p:spPr/>
        <p:txBody>
          <a:bodyPr/>
          <a:lstStyle/>
          <a:p>
            <a:fld id="{E07338D3-3F1B-974D-AD05-D0B39ED8C145}" type="slidenum">
              <a:rPr lang="en-US" smtClean="0"/>
              <a:t>15</a:t>
            </a:fld>
            <a:endParaRPr lang="en-US"/>
          </a:p>
        </p:txBody>
      </p:sp>
    </p:spTree>
    <p:extLst>
      <p:ext uri="{BB962C8B-B14F-4D97-AF65-F5344CB8AC3E}">
        <p14:creationId xmlns:p14="http://schemas.microsoft.com/office/powerpoint/2010/main" val="4828474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 y="0"/>
            <a:ext cx="8780363" cy="6858000"/>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16</a:t>
            </a:fld>
            <a:endParaRPr lang="en-US"/>
          </a:p>
        </p:txBody>
      </p:sp>
    </p:spTree>
    <p:extLst>
      <p:ext uri="{BB962C8B-B14F-4D97-AF65-F5344CB8AC3E}">
        <p14:creationId xmlns:p14="http://schemas.microsoft.com/office/powerpoint/2010/main" val="1751177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12834"/>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17</a:t>
            </a:fld>
            <a:endParaRPr lang="en-US"/>
          </a:p>
        </p:txBody>
      </p:sp>
    </p:spTree>
    <p:extLst>
      <p:ext uri="{BB962C8B-B14F-4D97-AF65-F5344CB8AC3E}">
        <p14:creationId xmlns:p14="http://schemas.microsoft.com/office/powerpoint/2010/main" val="11519320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3010"/>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18</a:t>
            </a:fld>
            <a:endParaRPr lang="en-US"/>
          </a:p>
        </p:txBody>
      </p:sp>
    </p:spTree>
    <p:extLst>
      <p:ext uri="{BB962C8B-B14F-4D97-AF65-F5344CB8AC3E}">
        <p14:creationId xmlns:p14="http://schemas.microsoft.com/office/powerpoint/2010/main" val="9572227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41891"/>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19</a:t>
            </a:fld>
            <a:endParaRPr lang="en-US"/>
          </a:p>
        </p:txBody>
      </p:sp>
    </p:spTree>
    <p:extLst>
      <p:ext uri="{BB962C8B-B14F-4D97-AF65-F5344CB8AC3E}">
        <p14:creationId xmlns:p14="http://schemas.microsoft.com/office/powerpoint/2010/main" val="1243347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7997687" cy="5881074"/>
          </a:xfrm>
          <a:ln>
            <a:solidFill>
              <a:schemeClr val="accent2">
                <a:lumMod val="20000"/>
                <a:lumOff val="80000"/>
              </a:schemeClr>
            </a:solidFill>
          </a:ln>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b="1" dirty="0" smtClean="0">
                <a:hlinkClick r:id="rId3"/>
              </a:rPr>
              <a:t>Is </a:t>
            </a:r>
            <a:r>
              <a:rPr lang="en-US" b="1" dirty="0">
                <a:hlinkClick r:id="rId3"/>
              </a:rPr>
              <a:t>Math a Gift? Beliefs That Put Females At Risk</a:t>
            </a:r>
            <a:r>
              <a:rPr lang="en-US" b="1" dirty="0"/>
              <a:t/>
            </a:r>
            <a:br>
              <a:rPr lang="en-US" b="1" dirty="0"/>
            </a:br>
            <a:r>
              <a:rPr lang="en-US" sz="2000" b="1" dirty="0"/>
              <a:t>Carol S. </a:t>
            </a:r>
            <a:r>
              <a:rPr lang="en-US" sz="2000" b="1" dirty="0" err="1" smtClean="0"/>
              <a:t>Dweck</a:t>
            </a:r>
            <a:r>
              <a:rPr lang="en-US" sz="2000" b="1" dirty="0" smtClean="0"/>
              <a:t>, Stanford University</a:t>
            </a:r>
            <a:r>
              <a:rPr lang="en-US" sz="1300" b="1" dirty="0" smtClean="0"/>
              <a:t/>
            </a:r>
            <a:br>
              <a:rPr lang="en-US" sz="1300" b="1" dirty="0" smtClean="0"/>
            </a:br>
            <a:r>
              <a:rPr lang="en-US" b="1" dirty="0"/>
              <a:t/>
            </a:r>
            <a:br>
              <a:rPr lang="en-US" b="1" dirty="0"/>
            </a:br>
            <a:r>
              <a:rPr lang="en-US" sz="1800" dirty="0"/>
              <a:t>When exposed to new, confusing material, </a:t>
            </a:r>
            <a:r>
              <a:rPr lang="en-US" sz="1800" dirty="0" smtClean="0"/>
              <a:t> fifth-grade </a:t>
            </a:r>
            <a:r>
              <a:rPr lang="en-US" sz="1800" dirty="0"/>
              <a:t>girls with high IQs were hindered by it, impacting their ability to consequently learn </a:t>
            </a:r>
            <a:r>
              <a:rPr lang="en-US" sz="1800" dirty="0" smtClean="0"/>
              <a:t>the </a:t>
            </a:r>
            <a:r>
              <a:rPr lang="en-US" sz="1800" dirty="0"/>
              <a:t>material, whereas fifth-grade boys were not. In fact, for boys, they were "energized" by the confusing material, providing them with more drive to learn it. Additional research into the reasons for this phenomenon led to the following conclusions: </a:t>
            </a:r>
            <a:r>
              <a:rPr lang="en-US" sz="2200" b="1" dirty="0">
                <a:solidFill>
                  <a:srgbClr val="7030A0"/>
                </a:solidFill>
              </a:rPr>
              <a:t>Those who perceived "intellectual ability" as an aptitude that could be attained fared much better with their grades and in staying enthusiastic about learning, as compared to those who saw it as a "gift" that someone either possessed or did not. </a:t>
            </a:r>
            <a:r>
              <a:rPr lang="en-US" sz="1800" dirty="0"/>
              <a:t>Those in the former school of thought were also found to be less apt to be defeated by negative stereotypes applied to females who engage in scientific or mathematical work. In an effort to determine how to close the gender gap in mathematical and scientific academic performance, Professor </a:t>
            </a:r>
            <a:r>
              <a:rPr lang="en-US" sz="1800" dirty="0" err="1"/>
              <a:t>Dweck</a:t>
            </a:r>
            <a:r>
              <a:rPr lang="en-US" sz="1800" dirty="0"/>
              <a:t> and her colleague(s) found a positive result from educating girls that </a:t>
            </a:r>
            <a:r>
              <a:rPr lang="en-US" sz="2200" b="1" dirty="0">
                <a:solidFill>
                  <a:srgbClr val="7030A0"/>
                </a:solidFill>
              </a:rPr>
              <a:t>one's intellectual capabilities are not stagnate.</a:t>
            </a:r>
            <a:r>
              <a:rPr lang="en-US" sz="2200" dirty="0">
                <a:solidFill>
                  <a:srgbClr val="7030A0"/>
                </a:solidFill>
              </a:rPr>
              <a:t> </a:t>
            </a:r>
            <a:r>
              <a:rPr lang="en-US" sz="1800" dirty="0"/>
              <a:t>This strategy was successful, and resulted in a closing gender gap in math class grades. This finding is supported by another study conducted by different researchers, as well.</a:t>
            </a:r>
            <a:r>
              <a:rPr lang="en-US" dirty="0"/>
              <a:t/>
            </a:r>
            <a:br>
              <a:rPr lang="en-US" dirty="0"/>
            </a:br>
            <a:r>
              <a:rPr lang="en-US" dirty="0" smtClean="0"/>
              <a:t/>
            </a:r>
            <a:br>
              <a:rPr lang="en-US" dirty="0" smtClean="0"/>
            </a:br>
            <a:r>
              <a:rPr lang="en-US" dirty="0" smtClean="0"/>
              <a:t/>
            </a:r>
            <a:br>
              <a:rPr lang="en-US" dirty="0" smtClean="0"/>
            </a:br>
            <a:r>
              <a:rPr lang="en-US" dirty="0"/>
              <a:t/>
            </a:r>
            <a:br>
              <a:rPr lang="en-US" dirty="0"/>
            </a:br>
            <a:endParaRPr lang="en-US" dirty="0"/>
          </a:p>
        </p:txBody>
      </p:sp>
      <p:sp>
        <p:nvSpPr>
          <p:cNvPr id="4" name="Slide Number Placeholder 3"/>
          <p:cNvSpPr>
            <a:spLocks noGrp="1"/>
          </p:cNvSpPr>
          <p:nvPr>
            <p:ph type="sldNum" sz="quarter" idx="12"/>
          </p:nvPr>
        </p:nvSpPr>
        <p:spPr/>
        <p:txBody>
          <a:bodyPr/>
          <a:lstStyle/>
          <a:p>
            <a:fld id="{E07338D3-3F1B-974D-AD05-D0B39ED8C145}" type="slidenum">
              <a:rPr lang="en-US" smtClean="0"/>
              <a:t>2</a:t>
            </a:fld>
            <a:endParaRPr lang="en-US"/>
          </a:p>
        </p:txBody>
      </p:sp>
    </p:spTree>
    <p:extLst>
      <p:ext uri="{BB962C8B-B14F-4D97-AF65-F5344CB8AC3E}">
        <p14:creationId xmlns:p14="http://schemas.microsoft.com/office/powerpoint/2010/main" val="38329728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3010"/>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38153" cy="6858000"/>
          </a:xfrm>
          <a:prstGeom prst="rect">
            <a:avLst/>
          </a:prstGeom>
        </p:spPr>
      </p:pic>
      <p:sp>
        <p:nvSpPr>
          <p:cNvPr id="5" name="Slide Number Placeholder 4"/>
          <p:cNvSpPr>
            <a:spLocks noGrp="1"/>
          </p:cNvSpPr>
          <p:nvPr>
            <p:ph type="sldNum" sz="quarter" idx="12"/>
          </p:nvPr>
        </p:nvSpPr>
        <p:spPr/>
        <p:txBody>
          <a:bodyPr/>
          <a:lstStyle/>
          <a:p>
            <a:fld id="{E07338D3-3F1B-974D-AD05-D0B39ED8C145}" type="slidenum">
              <a:rPr lang="en-US" smtClean="0"/>
              <a:t>20</a:t>
            </a:fld>
            <a:endParaRPr lang="en-US"/>
          </a:p>
        </p:txBody>
      </p:sp>
    </p:spTree>
    <p:extLst>
      <p:ext uri="{BB962C8B-B14F-4D97-AF65-F5344CB8AC3E}">
        <p14:creationId xmlns:p14="http://schemas.microsoft.com/office/powerpoint/2010/main" val="19308918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38987"/>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21</a:t>
            </a:fld>
            <a:endParaRPr lang="en-US"/>
          </a:p>
        </p:txBody>
      </p:sp>
    </p:spTree>
    <p:extLst>
      <p:ext uri="{BB962C8B-B14F-4D97-AF65-F5344CB8AC3E}">
        <p14:creationId xmlns:p14="http://schemas.microsoft.com/office/powerpoint/2010/main" val="18733616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37511"/>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22</a:t>
            </a:fld>
            <a:endParaRPr lang="en-US"/>
          </a:p>
        </p:txBody>
      </p:sp>
    </p:spTree>
    <p:extLst>
      <p:ext uri="{BB962C8B-B14F-4D97-AF65-F5344CB8AC3E}">
        <p14:creationId xmlns:p14="http://schemas.microsoft.com/office/powerpoint/2010/main" val="13322591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5803"/>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23</a:t>
            </a:fld>
            <a:endParaRPr lang="en-US"/>
          </a:p>
        </p:txBody>
      </p:sp>
    </p:spTree>
    <p:extLst>
      <p:ext uri="{BB962C8B-B14F-4D97-AF65-F5344CB8AC3E}">
        <p14:creationId xmlns:p14="http://schemas.microsoft.com/office/powerpoint/2010/main" val="16158371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23900"/>
            <a:ext cx="9144000" cy="5405407"/>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24</a:t>
            </a:fld>
            <a:endParaRPr lang="en-US"/>
          </a:p>
        </p:txBody>
      </p:sp>
    </p:spTree>
    <p:extLst>
      <p:ext uri="{BB962C8B-B14F-4D97-AF65-F5344CB8AC3E}">
        <p14:creationId xmlns:p14="http://schemas.microsoft.com/office/powerpoint/2010/main" val="2970153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2831"/>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25</a:t>
            </a:fld>
            <a:endParaRPr lang="en-US"/>
          </a:p>
        </p:txBody>
      </p:sp>
    </p:spTree>
    <p:extLst>
      <p:ext uri="{BB962C8B-B14F-4D97-AF65-F5344CB8AC3E}">
        <p14:creationId xmlns:p14="http://schemas.microsoft.com/office/powerpoint/2010/main" val="11855968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9144000" cy="6792686"/>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26</a:t>
            </a:fld>
            <a:endParaRPr lang="en-US"/>
          </a:p>
        </p:txBody>
      </p:sp>
    </p:spTree>
    <p:extLst>
      <p:ext uri="{BB962C8B-B14F-4D97-AF65-F5344CB8AC3E}">
        <p14:creationId xmlns:p14="http://schemas.microsoft.com/office/powerpoint/2010/main" val="9350404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10987"/>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27</a:t>
            </a:fld>
            <a:endParaRPr lang="en-US"/>
          </a:p>
        </p:txBody>
      </p:sp>
    </p:spTree>
    <p:extLst>
      <p:ext uri="{BB962C8B-B14F-4D97-AF65-F5344CB8AC3E}">
        <p14:creationId xmlns:p14="http://schemas.microsoft.com/office/powerpoint/2010/main" val="2087771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5100"/>
            <a:ext cx="9144000" cy="6504616"/>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28</a:t>
            </a:fld>
            <a:endParaRPr lang="en-US"/>
          </a:p>
        </p:txBody>
      </p:sp>
    </p:spTree>
    <p:extLst>
      <p:ext uri="{BB962C8B-B14F-4D97-AF65-F5344CB8AC3E}">
        <p14:creationId xmlns:p14="http://schemas.microsoft.com/office/powerpoint/2010/main" val="14347962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2400"/>
            <a:ext cx="9144000" cy="6533942"/>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29</a:t>
            </a:fld>
            <a:endParaRPr lang="en-US"/>
          </a:p>
        </p:txBody>
      </p:sp>
    </p:spTree>
    <p:extLst>
      <p:ext uri="{BB962C8B-B14F-4D97-AF65-F5344CB8AC3E}">
        <p14:creationId xmlns:p14="http://schemas.microsoft.com/office/powerpoint/2010/main" val="5271721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28800" y="5486400"/>
            <a:ext cx="5486400" cy="609600"/>
          </a:xfrm>
        </p:spPr>
        <p:txBody>
          <a:bodyPr>
            <a:normAutofit fontScale="90000"/>
          </a:bodyPr>
          <a:lstStyle/>
          <a:p>
            <a:pPr algn="ctr"/>
            <a:r>
              <a:rPr lang="en-US" sz="2800" dirty="0" smtClean="0"/>
              <a:t>Leonardo da Vinci</a:t>
            </a:r>
            <a:br>
              <a:rPr lang="en-US" sz="2800" dirty="0" smtClean="0"/>
            </a:br>
            <a:r>
              <a:rPr lang="en-US" sz="2800" dirty="0" smtClean="0"/>
              <a:t>The Original STEAM Extraordinaire</a:t>
            </a:r>
            <a:endParaRPr lang="en-US" sz="2800" dirty="0"/>
          </a:p>
        </p:txBody>
      </p:sp>
      <p:pic>
        <p:nvPicPr>
          <p:cNvPr id="7" name="Picture Placeholder 6" descr="selfportr.jpg"/>
          <p:cNvPicPr>
            <a:picLocks noGrp="1" noChangeAspect="1"/>
          </p:cNvPicPr>
          <p:nvPr>
            <p:ph type="pic" idx="1"/>
          </p:nvPr>
        </p:nvPicPr>
        <p:blipFill>
          <a:blip r:embed="rId2"/>
          <a:stretch>
            <a:fillRect/>
          </a:stretch>
        </p:blipFill>
        <p:spPr>
          <a:xfrm>
            <a:off x="2590800" y="228600"/>
            <a:ext cx="3810000" cy="5105400"/>
          </a:xfrm>
          <a:prstGeom prst="rect">
            <a:avLst/>
          </a:prstGeom>
          <a:noFill/>
          <a:ln>
            <a:noFill/>
          </a:ln>
        </p:spPr>
      </p:pic>
      <p:sp>
        <p:nvSpPr>
          <p:cNvPr id="3" name="Slide Number Placeholder 2"/>
          <p:cNvSpPr>
            <a:spLocks noGrp="1"/>
          </p:cNvSpPr>
          <p:nvPr>
            <p:ph type="sldNum" sz="quarter" idx="11"/>
          </p:nvPr>
        </p:nvSpPr>
        <p:spPr/>
        <p:txBody>
          <a:bodyPr/>
          <a:lstStyle/>
          <a:p>
            <a:fld id="{E07338D3-3F1B-974D-AD05-D0B39ED8C145}" type="slidenum">
              <a:rPr lang="en-US" smtClean="0"/>
              <a:t>3</a:t>
            </a:fld>
            <a:endParaRPr lang="en-US"/>
          </a:p>
        </p:txBody>
      </p:sp>
    </p:spTree>
    <p:extLst>
      <p:ext uri="{BB962C8B-B14F-4D97-AF65-F5344CB8AC3E}">
        <p14:creationId xmlns:p14="http://schemas.microsoft.com/office/powerpoint/2010/main" val="100704122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9144000" cy="6785648"/>
          </a:xfrm>
          <a:prstGeom prst="rect">
            <a:avLst/>
          </a:prstGeom>
        </p:spPr>
      </p:pic>
      <p:sp>
        <p:nvSpPr>
          <p:cNvPr id="3" name="TextBox 2"/>
          <p:cNvSpPr txBox="1"/>
          <p:nvPr/>
        </p:nvSpPr>
        <p:spPr>
          <a:xfrm>
            <a:off x="1127760" y="5588000"/>
            <a:ext cx="7366000" cy="369332"/>
          </a:xfrm>
          <a:prstGeom prst="rect">
            <a:avLst/>
          </a:prstGeom>
          <a:noFill/>
        </p:spPr>
        <p:txBody>
          <a:bodyPr wrap="square" rtlCol="0">
            <a:spAutoFit/>
          </a:bodyPr>
          <a:lstStyle/>
          <a:p>
            <a:r>
              <a:rPr lang="en-US" dirty="0" smtClean="0"/>
              <a:t>What do you notice?</a:t>
            </a:r>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30</a:t>
            </a:fld>
            <a:endParaRPr lang="en-US"/>
          </a:p>
        </p:txBody>
      </p:sp>
    </p:spTree>
    <p:extLst>
      <p:ext uri="{BB962C8B-B14F-4D97-AF65-F5344CB8AC3E}">
        <p14:creationId xmlns:p14="http://schemas.microsoft.com/office/powerpoint/2010/main" val="20995499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
            <a:ext cx="9144000" cy="6734098"/>
          </a:xfrm>
          <a:prstGeom prst="rect">
            <a:avLst/>
          </a:prstGeom>
        </p:spPr>
      </p:pic>
      <p:sp>
        <p:nvSpPr>
          <p:cNvPr id="3" name="TextBox 2"/>
          <p:cNvSpPr txBox="1"/>
          <p:nvPr/>
        </p:nvSpPr>
        <p:spPr>
          <a:xfrm>
            <a:off x="1178560" y="5527040"/>
            <a:ext cx="6553200" cy="646331"/>
          </a:xfrm>
          <a:prstGeom prst="rect">
            <a:avLst/>
          </a:prstGeom>
          <a:noFill/>
        </p:spPr>
        <p:txBody>
          <a:bodyPr wrap="square" rtlCol="0">
            <a:spAutoFit/>
          </a:bodyPr>
          <a:lstStyle/>
          <a:p>
            <a:r>
              <a:rPr lang="en-US" dirty="0" smtClean="0"/>
              <a:t>What do you notice. How does this compare and contrast to the previous picture?</a:t>
            </a:r>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31</a:t>
            </a:fld>
            <a:endParaRPr lang="en-US"/>
          </a:p>
        </p:txBody>
      </p:sp>
    </p:spTree>
    <p:extLst>
      <p:ext uri="{BB962C8B-B14F-4D97-AF65-F5344CB8AC3E}">
        <p14:creationId xmlns:p14="http://schemas.microsoft.com/office/powerpoint/2010/main" val="16084734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152400"/>
            <a:ext cx="5181600" cy="6576648"/>
          </a:xfrm>
        </p:spPr>
      </p:pic>
      <p:sp>
        <p:nvSpPr>
          <p:cNvPr id="3" name="Slide Number Placeholder 2"/>
          <p:cNvSpPr>
            <a:spLocks noGrp="1"/>
          </p:cNvSpPr>
          <p:nvPr>
            <p:ph type="sldNum" sz="quarter" idx="12"/>
          </p:nvPr>
        </p:nvSpPr>
        <p:spPr/>
        <p:txBody>
          <a:bodyPr/>
          <a:lstStyle/>
          <a:p>
            <a:fld id="{E07338D3-3F1B-974D-AD05-D0B39ED8C145}" type="slidenum">
              <a:rPr lang="en-US" smtClean="0"/>
              <a:t>32</a:t>
            </a:fld>
            <a:endParaRPr lang="en-US"/>
          </a:p>
        </p:txBody>
      </p:sp>
    </p:spTree>
    <p:extLst>
      <p:ext uri="{BB962C8B-B14F-4D97-AF65-F5344CB8AC3E}">
        <p14:creationId xmlns:p14="http://schemas.microsoft.com/office/powerpoint/2010/main" val="20235544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
            <a:ext cx="9144000" cy="6738986"/>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33</a:t>
            </a:fld>
            <a:endParaRPr lang="en-US"/>
          </a:p>
        </p:txBody>
      </p:sp>
    </p:spTree>
    <p:extLst>
      <p:ext uri="{BB962C8B-B14F-4D97-AF65-F5344CB8AC3E}">
        <p14:creationId xmlns:p14="http://schemas.microsoft.com/office/powerpoint/2010/main" val="8060888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11108"/>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34</a:t>
            </a:fld>
            <a:endParaRPr lang="en-US"/>
          </a:p>
        </p:txBody>
      </p:sp>
    </p:spTree>
    <p:extLst>
      <p:ext uri="{BB962C8B-B14F-4D97-AF65-F5344CB8AC3E}">
        <p14:creationId xmlns:p14="http://schemas.microsoft.com/office/powerpoint/2010/main" val="18128358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7800"/>
            <a:ext cx="9144000" cy="6484566"/>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35</a:t>
            </a:fld>
            <a:endParaRPr lang="en-US"/>
          </a:p>
        </p:txBody>
      </p:sp>
    </p:spTree>
    <p:extLst>
      <p:ext uri="{BB962C8B-B14F-4D97-AF65-F5344CB8AC3E}">
        <p14:creationId xmlns:p14="http://schemas.microsoft.com/office/powerpoint/2010/main" val="4036711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18460"/>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36</a:t>
            </a:fld>
            <a:endParaRPr lang="en-US"/>
          </a:p>
        </p:txBody>
      </p:sp>
    </p:spTree>
    <p:extLst>
      <p:ext uri="{BB962C8B-B14F-4D97-AF65-F5344CB8AC3E}">
        <p14:creationId xmlns:p14="http://schemas.microsoft.com/office/powerpoint/2010/main" val="5998410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5100"/>
            <a:ext cx="9144000" cy="6506308"/>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37</a:t>
            </a:fld>
            <a:endParaRPr lang="en-US"/>
          </a:p>
        </p:txBody>
      </p:sp>
    </p:spTree>
    <p:extLst>
      <p:ext uri="{BB962C8B-B14F-4D97-AF65-F5344CB8AC3E}">
        <p14:creationId xmlns:p14="http://schemas.microsoft.com/office/powerpoint/2010/main" val="12400698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7207"/>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38</a:t>
            </a:fld>
            <a:endParaRPr lang="en-US"/>
          </a:p>
        </p:txBody>
      </p:sp>
    </p:spTree>
    <p:extLst>
      <p:ext uri="{BB962C8B-B14F-4D97-AF65-F5344CB8AC3E}">
        <p14:creationId xmlns:p14="http://schemas.microsoft.com/office/powerpoint/2010/main" val="52502355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5100"/>
            <a:ext cx="9144000" cy="6506308"/>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39</a:t>
            </a:fld>
            <a:endParaRPr lang="en-US"/>
          </a:p>
        </p:txBody>
      </p:sp>
    </p:spTree>
    <p:extLst>
      <p:ext uri="{BB962C8B-B14F-4D97-AF65-F5344CB8AC3E}">
        <p14:creationId xmlns:p14="http://schemas.microsoft.com/office/powerpoint/2010/main" val="60532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p:cNvSpPr>
            <a:spLocks noGrp="1" noChangeArrowheads="1"/>
          </p:cNvSpPr>
          <p:nvPr>
            <p:ph type="title"/>
          </p:nvPr>
        </p:nvSpPr>
        <p:spPr>
          <a:xfrm>
            <a:off x="914400" y="381000"/>
            <a:ext cx="8229600" cy="1143000"/>
          </a:xfrm>
        </p:spPr>
        <p:txBody>
          <a:bodyPr>
            <a:normAutofit fontScale="90000"/>
          </a:bodyPr>
          <a:lstStyle/>
          <a:p>
            <a:pPr eaLnBrk="1" hangingPunct="1">
              <a:defRPr/>
            </a:pPr>
            <a:r>
              <a:rPr lang="en-US" altLang="x-none" i="1" dirty="0" smtClean="0">
                <a:latin typeface="Georgia" charset="0"/>
              </a:rPr>
              <a:t>Leonardo da Vinci was born on April 15, 1452 in Vinci, Italy.</a:t>
            </a:r>
          </a:p>
        </p:txBody>
      </p:sp>
      <p:sp>
        <p:nvSpPr>
          <p:cNvPr id="569347" name="Rectangle 3"/>
          <p:cNvSpPr>
            <a:spLocks noGrp="1" noChangeArrowheads="1"/>
          </p:cNvSpPr>
          <p:nvPr>
            <p:ph type="body" sz="half" idx="1"/>
          </p:nvPr>
        </p:nvSpPr>
        <p:spPr>
          <a:xfrm>
            <a:off x="4572000" y="1752600"/>
            <a:ext cx="4038600" cy="4876800"/>
          </a:xfrm>
        </p:spPr>
        <p:txBody>
          <a:bodyPr>
            <a:normAutofit/>
          </a:bodyPr>
          <a:lstStyle/>
          <a:p>
            <a:pPr marL="114300" indent="0" eaLnBrk="1" hangingPunct="1">
              <a:buNone/>
              <a:defRPr/>
            </a:pPr>
            <a:r>
              <a:rPr lang="en-US" altLang="x-none" sz="2800" i="1" dirty="0" smtClean="0"/>
              <a:t>While growing up Leonardo was fascinated by animals and insects. Throughout his long life, he never stopped studying nature-plants, anatomy, the movement of water, the mechanics of flight-and applying his observations to his art.</a:t>
            </a:r>
          </a:p>
        </p:txBody>
      </p:sp>
      <p:pic>
        <p:nvPicPr>
          <p:cNvPr id="569350" name="Picture 6" descr="C:\Documents and Settings\ssnipes\Desktop\Da Vinci\leonardo_self-portrait.jpg"/>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1524000" y="2057400"/>
            <a:ext cx="2673350" cy="411321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3" name="Slide Number Placeholder 2"/>
          <p:cNvSpPr>
            <a:spLocks noGrp="1"/>
          </p:cNvSpPr>
          <p:nvPr>
            <p:ph type="sldNum" sz="quarter" idx="12"/>
          </p:nvPr>
        </p:nvSpPr>
        <p:spPr/>
        <p:txBody>
          <a:bodyPr/>
          <a:lstStyle/>
          <a:p>
            <a:pPr>
              <a:defRPr/>
            </a:pPr>
            <a:fld id="{D858542C-B16E-7340-93B3-57AC9A23F2B6}" type="slidenum">
              <a:rPr lang="en-US" altLang="x-none" smtClean="0"/>
              <a:pPr>
                <a:defRPr/>
              </a:pPr>
              <a:t>4</a:t>
            </a:fld>
            <a:endParaRPr lang="en-US" altLang="x-none"/>
          </a:p>
        </p:txBody>
      </p:sp>
    </p:spTree>
    <p:extLst>
      <p:ext uri="{BB962C8B-B14F-4D97-AF65-F5344CB8AC3E}">
        <p14:creationId xmlns:p14="http://schemas.microsoft.com/office/powerpoint/2010/main" val="65602320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27207"/>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40</a:t>
            </a:fld>
            <a:endParaRPr lang="en-US"/>
          </a:p>
        </p:txBody>
      </p:sp>
    </p:spTree>
    <p:extLst>
      <p:ext uri="{BB962C8B-B14F-4D97-AF65-F5344CB8AC3E}">
        <p14:creationId xmlns:p14="http://schemas.microsoft.com/office/powerpoint/2010/main" val="16173743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700"/>
            <a:ext cx="9144000" cy="6811108"/>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41</a:t>
            </a:fld>
            <a:endParaRPr lang="en-US"/>
          </a:p>
        </p:txBody>
      </p:sp>
    </p:spTree>
    <p:extLst>
      <p:ext uri="{BB962C8B-B14F-4D97-AF65-F5344CB8AC3E}">
        <p14:creationId xmlns:p14="http://schemas.microsoft.com/office/powerpoint/2010/main" val="3627975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9144000" cy="6797881"/>
          </a:xfrm>
          <a:prstGeom prst="rect">
            <a:avLst/>
          </a:prstGeom>
        </p:spPr>
      </p:pic>
      <p:sp>
        <p:nvSpPr>
          <p:cNvPr id="4" name="Slide Number Placeholder 3"/>
          <p:cNvSpPr>
            <a:spLocks noGrp="1"/>
          </p:cNvSpPr>
          <p:nvPr>
            <p:ph type="sldNum" sz="quarter" idx="12"/>
          </p:nvPr>
        </p:nvSpPr>
        <p:spPr/>
        <p:txBody>
          <a:bodyPr/>
          <a:lstStyle/>
          <a:p>
            <a:fld id="{E07338D3-3F1B-974D-AD05-D0B39ED8C145}" type="slidenum">
              <a:rPr lang="en-US" smtClean="0"/>
              <a:t>42</a:t>
            </a:fld>
            <a:endParaRPr lang="en-US"/>
          </a:p>
        </p:txBody>
      </p:sp>
    </p:spTree>
    <p:extLst>
      <p:ext uri="{BB962C8B-B14F-4D97-AF65-F5344CB8AC3E}">
        <p14:creationId xmlns:p14="http://schemas.microsoft.com/office/powerpoint/2010/main" val="8326179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33600" y="381000"/>
            <a:ext cx="4800600" cy="6116263"/>
          </a:xfrm>
        </p:spPr>
      </p:pic>
      <p:sp>
        <p:nvSpPr>
          <p:cNvPr id="3" name="Slide Number Placeholder 2"/>
          <p:cNvSpPr>
            <a:spLocks noGrp="1"/>
          </p:cNvSpPr>
          <p:nvPr>
            <p:ph type="sldNum" sz="quarter" idx="12"/>
          </p:nvPr>
        </p:nvSpPr>
        <p:spPr/>
        <p:txBody>
          <a:bodyPr/>
          <a:lstStyle/>
          <a:p>
            <a:fld id="{E07338D3-3F1B-974D-AD05-D0B39ED8C145}" type="slidenum">
              <a:rPr lang="en-US" smtClean="0"/>
              <a:t>43</a:t>
            </a:fld>
            <a:endParaRPr lang="en-US"/>
          </a:p>
        </p:txBody>
      </p:sp>
    </p:spTree>
    <p:extLst>
      <p:ext uri="{BB962C8B-B14F-4D97-AF65-F5344CB8AC3E}">
        <p14:creationId xmlns:p14="http://schemas.microsoft.com/office/powerpoint/2010/main" val="18114041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07338D3-3F1B-974D-AD05-D0B39ED8C145}" type="slidenum">
              <a:rPr lang="en-US" smtClean="0"/>
              <a:t>44</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000" y="0"/>
            <a:ext cx="7343412" cy="6858000"/>
          </a:xfrm>
          <a:prstGeom prst="rect">
            <a:avLst/>
          </a:prstGeom>
        </p:spPr>
      </p:pic>
    </p:spTree>
    <p:extLst>
      <p:ext uri="{BB962C8B-B14F-4D97-AF65-F5344CB8AC3E}">
        <p14:creationId xmlns:p14="http://schemas.microsoft.com/office/powerpoint/2010/main" val="1277446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Keeping Things in Proportion</a:t>
            </a:r>
            <a:endParaRPr lang="en-US" dirty="0"/>
          </a:p>
        </p:txBody>
      </p:sp>
      <p:sp>
        <p:nvSpPr>
          <p:cNvPr id="3" name="Content Placeholder 2"/>
          <p:cNvSpPr>
            <a:spLocks noGrp="1"/>
          </p:cNvSpPr>
          <p:nvPr>
            <p:ph idx="1"/>
          </p:nvPr>
        </p:nvSpPr>
        <p:spPr/>
        <p:txBody>
          <a:bodyPr>
            <a:normAutofit/>
          </a:bodyPr>
          <a:lstStyle/>
          <a:p>
            <a:r>
              <a:rPr lang="en-US" dirty="0" smtClean="0"/>
              <a:t>When illustrators draw a person, they use an “average” set of proportions to make the drawing look normal/realistic.</a:t>
            </a:r>
          </a:p>
          <a:p>
            <a:endParaRPr lang="en-US" dirty="0"/>
          </a:p>
          <a:p>
            <a:r>
              <a:rPr lang="en-US" dirty="0" smtClean="0"/>
              <a:t>For example: </a:t>
            </a:r>
          </a:p>
          <a:p>
            <a:pPr marL="0" indent="0">
              <a:buNone/>
            </a:pPr>
            <a:r>
              <a:rPr lang="en-US" dirty="0"/>
              <a:t>	</a:t>
            </a:r>
            <a:r>
              <a:rPr lang="en-US" dirty="0" smtClean="0"/>
              <a:t>Do the tops of your ears line up with your eyebrows?</a:t>
            </a:r>
          </a:p>
          <a:p>
            <a:pPr marL="0" indent="0">
              <a:buNone/>
            </a:pPr>
            <a:endParaRPr lang="en-US" dirty="0" smtClean="0"/>
          </a:p>
          <a:p>
            <a:pPr marL="0" indent="0">
              <a:buNone/>
            </a:pPr>
            <a:r>
              <a:rPr lang="en-US" dirty="0"/>
              <a:t>	</a:t>
            </a:r>
            <a:r>
              <a:rPr lang="en-US" dirty="0" smtClean="0"/>
              <a:t>Do the bottom of your ears line up with the bottom of </a:t>
            </a:r>
            <a:r>
              <a:rPr lang="en-US" dirty="0" smtClean="0"/>
              <a:t>	your </a:t>
            </a:r>
            <a:r>
              <a:rPr lang="en-US" dirty="0" smtClean="0"/>
              <a:t>nose?</a:t>
            </a:r>
          </a:p>
          <a:p>
            <a:pPr marL="0" indent="0">
              <a:buNone/>
            </a:pPr>
            <a:endParaRPr lang="en-US" dirty="0"/>
          </a:p>
          <a:p>
            <a:pPr marL="0" indent="0">
              <a:buNone/>
            </a:pPr>
            <a:r>
              <a:rPr lang="en-US" dirty="0" smtClean="0"/>
              <a:t>	The rest of your body also has an average set of </a:t>
            </a:r>
            <a:r>
              <a:rPr lang="en-US" dirty="0" smtClean="0"/>
              <a:t>	proportions</a:t>
            </a:r>
            <a:r>
              <a:rPr lang="en-US" dirty="0" smtClean="0"/>
              <a:t>. Let’s explore.</a:t>
            </a:r>
          </a:p>
          <a:p>
            <a:pPr marL="0" indent="0">
              <a:buNone/>
            </a:pPr>
            <a:r>
              <a:rPr lang="en-US" dirty="0"/>
              <a:t>	</a:t>
            </a:r>
            <a:r>
              <a:rPr lang="en-US" dirty="0" smtClean="0"/>
              <a:t>	</a:t>
            </a:r>
          </a:p>
          <a:p>
            <a:endParaRPr lang="en-US" dirty="0" smtClean="0"/>
          </a:p>
          <a:p>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45</a:t>
            </a:fld>
            <a:endParaRPr lang="en-US"/>
          </a:p>
        </p:txBody>
      </p:sp>
    </p:spTree>
    <p:extLst>
      <p:ext uri="{BB962C8B-B14F-4D97-AF65-F5344CB8AC3E}">
        <p14:creationId xmlns:p14="http://schemas.microsoft.com/office/powerpoint/2010/main" val="32039222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indent="0"/>
            <a:r>
              <a:rPr lang="en-US" dirty="0" smtClean="0"/>
              <a:t>You will need a measuring tape </a:t>
            </a:r>
            <a:br>
              <a:rPr lang="en-US" dirty="0" smtClean="0"/>
            </a:br>
            <a:r>
              <a:rPr lang="en-US" dirty="0" smtClean="0"/>
              <a:t>and your </a:t>
            </a:r>
            <a:r>
              <a:rPr lang="en-US" dirty="0" smtClean="0"/>
              <a:t>body: to begin</a:t>
            </a:r>
            <a:endParaRPr lang="en-US" dirty="0"/>
          </a:p>
        </p:txBody>
      </p:sp>
      <p:sp>
        <p:nvSpPr>
          <p:cNvPr id="3" name="Content Placeholder 2"/>
          <p:cNvSpPr>
            <a:spLocks noGrp="1"/>
          </p:cNvSpPr>
          <p:nvPr>
            <p:ph idx="1"/>
          </p:nvPr>
        </p:nvSpPr>
        <p:spPr/>
        <p:txBody>
          <a:bodyPr>
            <a:normAutofit/>
          </a:bodyPr>
          <a:lstStyle/>
          <a:p>
            <a:pPr marL="514350" indent="-514350">
              <a:buAutoNum type="arabicPeriod"/>
            </a:pPr>
            <a:r>
              <a:rPr lang="en-US" dirty="0" smtClean="0"/>
              <a:t>Working in teams </a:t>
            </a:r>
          </a:p>
          <a:p>
            <a:pPr marL="514350" indent="-514350">
              <a:buAutoNum type="arabicPeriod"/>
            </a:pPr>
            <a:r>
              <a:rPr lang="en-US" dirty="0" smtClean="0"/>
              <a:t>Gather </a:t>
            </a:r>
            <a:r>
              <a:rPr lang="en-US" dirty="0"/>
              <a:t>your data</a:t>
            </a:r>
          </a:p>
          <a:p>
            <a:pPr marL="514350" indent="-514350">
              <a:buAutoNum type="arabicPeriod"/>
            </a:pPr>
            <a:r>
              <a:rPr lang="en-US" dirty="0"/>
              <a:t>Create a table</a:t>
            </a:r>
          </a:p>
          <a:p>
            <a:pPr marL="514350" indent="-514350">
              <a:buAutoNum type="arabicPeriod"/>
            </a:pPr>
            <a:r>
              <a:rPr lang="en-US" dirty="0"/>
              <a:t>Analyze and decide on a “claim” (what did you discover?) supported by the evidence (data) you gathered. What is your reasoning</a:t>
            </a:r>
            <a:r>
              <a:rPr lang="en-US" dirty="0" smtClean="0"/>
              <a:t>?</a:t>
            </a:r>
            <a:endParaRPr lang="en-US" dirty="0" smtClean="0"/>
          </a:p>
        </p:txBody>
      </p:sp>
      <p:sp>
        <p:nvSpPr>
          <p:cNvPr id="5" name="Slide Number Placeholder 4"/>
          <p:cNvSpPr>
            <a:spLocks noGrp="1"/>
          </p:cNvSpPr>
          <p:nvPr>
            <p:ph type="sldNum" sz="quarter" idx="12"/>
          </p:nvPr>
        </p:nvSpPr>
        <p:spPr/>
        <p:txBody>
          <a:bodyPr/>
          <a:lstStyle/>
          <a:p>
            <a:fld id="{E07338D3-3F1B-974D-AD05-D0B39ED8C145}" type="slidenum">
              <a:rPr lang="en-US" smtClean="0"/>
              <a:t>46</a:t>
            </a:fld>
            <a:endParaRPr lang="en-US"/>
          </a:p>
        </p:txBody>
      </p:sp>
    </p:spTree>
    <p:extLst>
      <p:ext uri="{BB962C8B-B14F-4D97-AF65-F5344CB8AC3E}">
        <p14:creationId xmlns:p14="http://schemas.microsoft.com/office/powerpoint/2010/main" val="205911925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Measuring continues</a:t>
            </a:r>
            <a:endParaRPr lang="en-US" dirty="0"/>
          </a:p>
        </p:txBody>
      </p:sp>
      <p:sp>
        <p:nvSpPr>
          <p:cNvPr id="3" name="Content Placeholder 2"/>
          <p:cNvSpPr>
            <a:spLocks noGrp="1"/>
          </p:cNvSpPr>
          <p:nvPr>
            <p:ph idx="1"/>
          </p:nvPr>
        </p:nvSpPr>
        <p:spPr/>
        <p:txBody>
          <a:bodyPr>
            <a:normAutofit/>
          </a:bodyPr>
          <a:lstStyle/>
          <a:p>
            <a:pPr marL="514350" indent="-514350">
              <a:buAutoNum type="arabicPeriod"/>
            </a:pPr>
            <a:r>
              <a:rPr lang="en-US" dirty="0"/>
              <a:t>Measure the distance between your fingertips when your arms are outstretched at shoulder height. Measure your height. </a:t>
            </a:r>
          </a:p>
          <a:p>
            <a:pPr marL="514350" indent="-514350">
              <a:buAutoNum type="arabicPeriod"/>
            </a:pPr>
            <a:r>
              <a:rPr lang="en-US" dirty="0"/>
              <a:t>Measure the distance between your elbow and shoulder and the distance between your elbow and wrist.</a:t>
            </a:r>
          </a:p>
          <a:p>
            <a:pPr marL="514350" indent="-514350">
              <a:buAutoNum type="arabicPeriod"/>
            </a:pPr>
            <a:r>
              <a:rPr lang="en-US" dirty="0"/>
              <a:t>Measure the length of your foot and the distance between your wrist and elbow</a:t>
            </a:r>
            <a:r>
              <a:rPr lang="en-US" dirty="0" smtClean="0"/>
              <a:t>.</a:t>
            </a:r>
          </a:p>
          <a:p>
            <a:pPr marL="514350" indent="-514350">
              <a:buFont typeface="Arial" pitchFamily="34" charset="0"/>
              <a:buAutoNum type="arabicPeriod"/>
            </a:pPr>
            <a:r>
              <a:rPr lang="en-US" dirty="0" smtClean="0"/>
              <a:t>Put </a:t>
            </a:r>
            <a:r>
              <a:rPr lang="en-US" dirty="0"/>
              <a:t>your arm by your side, does the elbow almost align with the belly button</a:t>
            </a:r>
            <a:r>
              <a:rPr lang="en-US" dirty="0" smtClean="0"/>
              <a:t>?</a:t>
            </a:r>
          </a:p>
          <a:p>
            <a:pPr marL="514350" indent="-514350">
              <a:buFont typeface="Arial" pitchFamily="34" charset="0"/>
              <a:buAutoNum type="arabicPeriod"/>
            </a:pPr>
            <a:r>
              <a:rPr lang="en-US" dirty="0" smtClean="0"/>
              <a:t>Now , explore the features of your face.</a:t>
            </a:r>
          </a:p>
          <a:p>
            <a:pPr marL="0" indent="0">
              <a:buNone/>
            </a:pPr>
            <a:endParaRPr lang="en-US" dirty="0"/>
          </a:p>
          <a:p>
            <a:pPr marL="0" indent="0">
              <a:buNone/>
            </a:pPr>
            <a:r>
              <a:rPr lang="en-US" dirty="0" smtClean="0"/>
              <a:t>What have you discovered? Talk with </a:t>
            </a:r>
            <a:r>
              <a:rPr lang="en-US" dirty="0" smtClean="0"/>
              <a:t>your partner/team.</a:t>
            </a:r>
            <a:endParaRPr lang="en-US" dirty="0" smtClean="0"/>
          </a:p>
          <a:p>
            <a:endParaRPr lang="en-US" dirty="0"/>
          </a:p>
          <a:p>
            <a:endParaRPr lang="en-US" dirty="0" smtClean="0"/>
          </a:p>
          <a:p>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47</a:t>
            </a:fld>
            <a:endParaRPr lang="en-US"/>
          </a:p>
        </p:txBody>
      </p:sp>
    </p:spTree>
    <p:extLst>
      <p:ext uri="{BB962C8B-B14F-4D97-AF65-F5344CB8AC3E}">
        <p14:creationId xmlns:p14="http://schemas.microsoft.com/office/powerpoint/2010/main" val="20874978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07338D3-3F1B-974D-AD05-D0B39ED8C145}" type="slidenum">
              <a:rPr lang="en-US" smtClean="0"/>
              <a:t>48</a:t>
            </a:fld>
            <a:endParaRPr lang="en-US"/>
          </a:p>
        </p:txBody>
      </p:sp>
      <p:sp>
        <p:nvSpPr>
          <p:cNvPr id="3" name="TextBox 2"/>
          <p:cNvSpPr txBox="1"/>
          <p:nvPr/>
        </p:nvSpPr>
        <p:spPr>
          <a:xfrm>
            <a:off x="1769424" y="724395"/>
            <a:ext cx="5267981" cy="4524315"/>
          </a:xfrm>
          <a:prstGeom prst="rect">
            <a:avLst/>
          </a:prstGeom>
          <a:noFill/>
        </p:spPr>
        <p:txBody>
          <a:bodyPr wrap="none" rtlCol="0">
            <a:spAutoFit/>
          </a:bodyPr>
          <a:lstStyle/>
          <a:p>
            <a:r>
              <a:rPr lang="en-US" dirty="0" smtClean="0"/>
              <a:t>Using the information you just discovered</a:t>
            </a:r>
          </a:p>
          <a:p>
            <a:endParaRPr lang="en-US" dirty="0" smtClean="0"/>
          </a:p>
          <a:p>
            <a:r>
              <a:rPr lang="en-US" dirty="0" smtClean="0"/>
              <a:t>We are going to build a compilation of a face.</a:t>
            </a:r>
          </a:p>
          <a:p>
            <a:endParaRPr lang="en-US" dirty="0"/>
          </a:p>
          <a:p>
            <a:r>
              <a:rPr lang="en-US" dirty="0" smtClean="0"/>
              <a:t>Working in teams, you will be responsible for creating </a:t>
            </a:r>
          </a:p>
          <a:p>
            <a:r>
              <a:rPr lang="en-US" dirty="0" smtClean="0"/>
              <a:t>the part of the face indicated in your envelop.</a:t>
            </a:r>
          </a:p>
          <a:p>
            <a:endParaRPr lang="en-US" dirty="0"/>
          </a:p>
          <a:p>
            <a:r>
              <a:rPr lang="en-US" dirty="0" smtClean="0"/>
              <a:t>You will have 15 minutes.</a:t>
            </a:r>
          </a:p>
          <a:p>
            <a:endParaRPr lang="en-US" dirty="0"/>
          </a:p>
          <a:p>
            <a:r>
              <a:rPr lang="en-US" dirty="0" smtClean="0"/>
              <a:t>We will compile the face by assembling the pieces.</a:t>
            </a:r>
          </a:p>
          <a:p>
            <a:endParaRPr lang="en-US" dirty="0"/>
          </a:p>
          <a:p>
            <a:endParaRPr lang="en-US" dirty="0" smtClean="0"/>
          </a:p>
          <a:p>
            <a:endParaRPr lang="en-US" dirty="0"/>
          </a:p>
          <a:p>
            <a:r>
              <a:rPr lang="en-US" dirty="0" smtClean="0"/>
              <a:t>What do you notice?</a:t>
            </a:r>
          </a:p>
          <a:p>
            <a:r>
              <a:rPr lang="en-US" dirty="0" smtClean="0"/>
              <a:t>Are there revisions we need to make?</a:t>
            </a:r>
          </a:p>
          <a:p>
            <a:r>
              <a:rPr lang="en-US" dirty="0" smtClean="0"/>
              <a:t>What do you wonder?</a:t>
            </a:r>
            <a:endParaRPr lang="en-US" dirty="0"/>
          </a:p>
        </p:txBody>
      </p:sp>
    </p:spTree>
    <p:extLst>
      <p:ext uri="{BB962C8B-B14F-4D97-AF65-F5344CB8AC3E}">
        <p14:creationId xmlns:p14="http://schemas.microsoft.com/office/powerpoint/2010/main" val="9375593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Now, what if we wanted to enlarge that “average” four times larger?</a:t>
            </a:r>
            <a:endParaRPr lang="en-US" dirty="0"/>
          </a:p>
        </p:txBody>
      </p:sp>
      <p:sp>
        <p:nvSpPr>
          <p:cNvPr id="3" name="Content Placeholder 2"/>
          <p:cNvSpPr>
            <a:spLocks noGrp="1"/>
          </p:cNvSpPr>
          <p:nvPr>
            <p:ph idx="1"/>
          </p:nvPr>
        </p:nvSpPr>
        <p:spPr/>
        <p:txBody>
          <a:bodyPr/>
          <a:lstStyle/>
          <a:p>
            <a:r>
              <a:rPr lang="en-US" dirty="0"/>
              <a:t>W</a:t>
            </a:r>
            <a:r>
              <a:rPr lang="en-US" dirty="0" smtClean="0"/>
              <a:t>orking in teams</a:t>
            </a:r>
          </a:p>
          <a:p>
            <a:pPr marL="0" indent="0">
              <a:buNone/>
            </a:pPr>
            <a:r>
              <a:rPr lang="en-US" dirty="0"/>
              <a:t>	</a:t>
            </a:r>
            <a:r>
              <a:rPr lang="en-US" dirty="0" smtClean="0"/>
              <a:t>1. </a:t>
            </a:r>
            <a:r>
              <a:rPr lang="en-US" dirty="0" smtClean="0"/>
              <a:t>Using the face we just created and the facial item you 		     created</a:t>
            </a:r>
          </a:p>
          <a:p>
            <a:pPr marL="0" indent="0">
              <a:buNone/>
            </a:pPr>
            <a:endParaRPr lang="en-US" dirty="0" smtClean="0"/>
          </a:p>
          <a:p>
            <a:pPr marL="0" indent="0">
              <a:buNone/>
            </a:pPr>
            <a:r>
              <a:rPr lang="en-US" dirty="0"/>
              <a:t>	</a:t>
            </a:r>
            <a:r>
              <a:rPr lang="en-US" dirty="0" smtClean="0"/>
              <a:t>2. Come up with a strategy and start </a:t>
            </a:r>
            <a:r>
              <a:rPr lang="en-US" dirty="0" smtClean="0"/>
              <a:t>creating</a:t>
            </a:r>
          </a:p>
          <a:p>
            <a:pPr marL="0" indent="0">
              <a:buNone/>
            </a:pPr>
            <a:endParaRPr lang="en-US" dirty="0" smtClean="0"/>
          </a:p>
          <a:p>
            <a:pPr marL="0" indent="0">
              <a:buNone/>
            </a:pPr>
            <a:r>
              <a:rPr lang="en-US" dirty="0"/>
              <a:t>	</a:t>
            </a:r>
            <a:r>
              <a:rPr lang="en-US" dirty="0" smtClean="0"/>
              <a:t>3. You have 15 minutes to complete your part and then </a:t>
            </a:r>
            <a:r>
              <a:rPr lang="en-US" dirty="0" smtClean="0"/>
              <a:t>	we </a:t>
            </a:r>
            <a:r>
              <a:rPr lang="en-US" dirty="0" smtClean="0"/>
              <a:t>will begin compiling</a:t>
            </a:r>
            <a:endParaRPr lang="en-US" dirty="0"/>
          </a:p>
        </p:txBody>
      </p:sp>
      <p:sp>
        <p:nvSpPr>
          <p:cNvPr id="5" name="Slide Number Placeholder 4"/>
          <p:cNvSpPr>
            <a:spLocks noGrp="1"/>
          </p:cNvSpPr>
          <p:nvPr>
            <p:ph type="sldNum" sz="quarter" idx="12"/>
          </p:nvPr>
        </p:nvSpPr>
        <p:spPr/>
        <p:txBody>
          <a:bodyPr/>
          <a:lstStyle/>
          <a:p>
            <a:fld id="{E07338D3-3F1B-974D-AD05-D0B39ED8C145}" type="slidenum">
              <a:rPr lang="en-US" smtClean="0"/>
              <a:t>49</a:t>
            </a:fld>
            <a:endParaRPr lang="en-US"/>
          </a:p>
        </p:txBody>
      </p:sp>
    </p:spTree>
    <p:extLst>
      <p:ext uri="{BB962C8B-B14F-4D97-AF65-F5344CB8AC3E}">
        <p14:creationId xmlns:p14="http://schemas.microsoft.com/office/powerpoint/2010/main" val="2094803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eonardo.jpg"/>
          <p:cNvPicPr>
            <a:picLocks noGrp="1" noChangeAspect="1"/>
          </p:cNvPicPr>
          <p:nvPr>
            <p:ph idx="1"/>
          </p:nvPr>
        </p:nvPicPr>
        <p:blipFill>
          <a:blip r:embed="rId2"/>
          <a:stretch>
            <a:fillRect/>
          </a:stretch>
        </p:blipFill>
        <p:spPr>
          <a:xfrm>
            <a:off x="208280" y="1087120"/>
            <a:ext cx="8126506" cy="5638800"/>
          </a:xfrm>
        </p:spPr>
      </p:pic>
      <p:sp>
        <p:nvSpPr>
          <p:cNvPr id="5" name="Slide Number Placeholder 4"/>
          <p:cNvSpPr>
            <a:spLocks noGrp="1"/>
          </p:cNvSpPr>
          <p:nvPr>
            <p:ph type="sldNum" sz="quarter" idx="12"/>
          </p:nvPr>
        </p:nvSpPr>
        <p:spPr/>
        <p:txBody>
          <a:bodyPr/>
          <a:lstStyle/>
          <a:p>
            <a:fld id="{E07338D3-3F1B-974D-AD05-D0B39ED8C145}" type="slidenum">
              <a:rPr lang="en-US" smtClean="0"/>
              <a:t>5</a:t>
            </a:fld>
            <a:endParaRPr lang="en-US"/>
          </a:p>
        </p:txBody>
      </p:sp>
      <p:sp>
        <p:nvSpPr>
          <p:cNvPr id="6" name="Rectangle 5"/>
          <p:cNvSpPr/>
          <p:nvPr/>
        </p:nvSpPr>
        <p:spPr>
          <a:xfrm>
            <a:off x="3032507" y="311129"/>
            <a:ext cx="2497479" cy="369332"/>
          </a:xfrm>
          <a:prstGeom prst="rect">
            <a:avLst/>
          </a:prstGeom>
        </p:spPr>
        <p:txBody>
          <a:bodyPr wrap="none">
            <a:spAutoFit/>
          </a:bodyPr>
          <a:lstStyle/>
          <a:p>
            <a:r>
              <a:rPr lang="en-US" dirty="0"/>
              <a:t>The </a:t>
            </a:r>
            <a:r>
              <a:rPr lang="en-US" dirty="0" smtClean="0"/>
              <a:t>Power </a:t>
            </a:r>
            <a:r>
              <a:rPr lang="en-US" dirty="0"/>
              <a:t>of N</a:t>
            </a:r>
            <a:r>
              <a:rPr lang="en-US" dirty="0" smtClean="0"/>
              <a:t>otebooks</a:t>
            </a:r>
            <a:endParaRPr lang="en-US" dirty="0"/>
          </a:p>
        </p:txBody>
      </p:sp>
    </p:spTree>
    <p:extLst>
      <p:ext uri="{BB962C8B-B14F-4D97-AF65-F5344CB8AC3E}">
        <p14:creationId xmlns:p14="http://schemas.microsoft.com/office/powerpoint/2010/main" val="144267752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compile!</a:t>
            </a:r>
            <a:endParaRPr lang="en-US" dirty="0"/>
          </a:p>
        </p:txBody>
      </p:sp>
      <p:sp>
        <p:nvSpPr>
          <p:cNvPr id="4" name="Slide Number Placeholder 3"/>
          <p:cNvSpPr>
            <a:spLocks noGrp="1"/>
          </p:cNvSpPr>
          <p:nvPr>
            <p:ph type="sldNum" sz="quarter" idx="12"/>
          </p:nvPr>
        </p:nvSpPr>
        <p:spPr/>
        <p:txBody>
          <a:bodyPr/>
          <a:lstStyle/>
          <a:p>
            <a:fld id="{E07338D3-3F1B-974D-AD05-D0B39ED8C145}" type="slidenum">
              <a:rPr lang="en-US" smtClean="0"/>
              <a:t>50</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3782" y="1578179"/>
            <a:ext cx="6400800" cy="4790783"/>
          </a:xfrm>
          <a:prstGeom prst="rect">
            <a:avLst/>
          </a:prstGeom>
        </p:spPr>
      </p:pic>
    </p:spTree>
    <p:extLst>
      <p:ext uri="{BB962C8B-B14F-4D97-AF65-F5344CB8AC3E}">
        <p14:creationId xmlns:p14="http://schemas.microsoft.com/office/powerpoint/2010/main" val="2260893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7680" y="335846"/>
            <a:ext cx="7721600" cy="6186309"/>
          </a:xfrm>
          <a:prstGeom prst="rect">
            <a:avLst/>
          </a:prstGeom>
        </p:spPr>
        <p:txBody>
          <a:bodyPr wrap="square">
            <a:spAutoFit/>
          </a:bodyPr>
          <a:lstStyle/>
          <a:p>
            <a:r>
              <a:rPr lang="en-US" b="1" dirty="0"/>
              <a:t>Leonardo's notebooks</a:t>
            </a:r>
            <a:r>
              <a:rPr lang="en-US" b="1" dirty="0" smtClean="0"/>
              <a:t>:</a:t>
            </a:r>
          </a:p>
          <a:p>
            <a:endParaRPr lang="en-US" b="1" dirty="0"/>
          </a:p>
          <a:p>
            <a:r>
              <a:rPr lang="en-US" dirty="0"/>
              <a:t>Leonardo Da Vinci was born in 1452 and during his life it is estimated he produced between </a:t>
            </a:r>
            <a:r>
              <a:rPr lang="en-US" b="1" dirty="0">
                <a:solidFill>
                  <a:srgbClr val="7030A0"/>
                </a:solidFill>
              </a:rPr>
              <a:t>20,000 to 28,000 pages of notes and sketches </a:t>
            </a:r>
            <a:r>
              <a:rPr lang="en-US" dirty="0"/>
              <a:t>about work related subjects and everything else that interested him</a:t>
            </a:r>
            <a:r>
              <a:rPr lang="en-US" dirty="0" smtClean="0"/>
              <a:t>.</a:t>
            </a:r>
          </a:p>
          <a:p>
            <a:endParaRPr lang="en-US" dirty="0"/>
          </a:p>
          <a:p>
            <a:r>
              <a:rPr lang="en-US" dirty="0"/>
              <a:t>There are entries on: anatomy, engineering, philosophy, painting, botany, physiology, landscapes, proportion, perspective, architecture, warfare, geography, zoology, light and shade, theories and inventions</a:t>
            </a:r>
            <a:r>
              <a:rPr lang="en-US" dirty="0" smtClean="0"/>
              <a:t>.</a:t>
            </a:r>
          </a:p>
          <a:p>
            <a:endParaRPr lang="en-US" dirty="0"/>
          </a:p>
          <a:p>
            <a:pPr>
              <a:buFont typeface="Arial" charset="0"/>
              <a:buChar char="•"/>
            </a:pPr>
            <a:r>
              <a:rPr lang="en-US" dirty="0"/>
              <a:t>He started writing his journals when he was 26 and continued writing for the rest of his life</a:t>
            </a:r>
            <a:r>
              <a:rPr lang="en-US" dirty="0" smtClean="0"/>
              <a:t>.</a:t>
            </a:r>
          </a:p>
          <a:p>
            <a:endParaRPr lang="en-US" dirty="0"/>
          </a:p>
          <a:p>
            <a:pPr>
              <a:buFont typeface="Arial" charset="0"/>
              <a:buChar char="•"/>
            </a:pPr>
            <a:r>
              <a:rPr lang="en-US" dirty="0"/>
              <a:t>The notebooks that we know were written between 1478 and his death at age 67 in 1519</a:t>
            </a:r>
            <a:r>
              <a:rPr lang="en-US" dirty="0" smtClean="0"/>
              <a:t>.</a:t>
            </a:r>
          </a:p>
          <a:p>
            <a:pPr>
              <a:buFont typeface="Arial" charset="0"/>
              <a:buChar char="•"/>
            </a:pPr>
            <a:endParaRPr lang="en-US" dirty="0"/>
          </a:p>
          <a:p>
            <a:pPr>
              <a:buFont typeface="Arial" charset="0"/>
              <a:buChar char="•"/>
            </a:pPr>
            <a:r>
              <a:rPr lang="en-US" dirty="0"/>
              <a:t>They consist of pages of different sizes, sometimes loose and sometimes bound</a:t>
            </a:r>
            <a:r>
              <a:rPr lang="en-US" dirty="0" smtClean="0"/>
              <a:t>.</a:t>
            </a:r>
          </a:p>
          <a:p>
            <a:pPr>
              <a:buFont typeface="Arial" charset="0"/>
              <a:buChar char="•"/>
            </a:pPr>
            <a:endParaRPr lang="en-US" dirty="0"/>
          </a:p>
          <a:p>
            <a:pPr>
              <a:buFont typeface="Arial" charset="0"/>
              <a:buChar char="•"/>
            </a:pPr>
            <a:r>
              <a:rPr lang="en-US" dirty="0"/>
              <a:t>It is believed that he produced at least </a:t>
            </a:r>
            <a:r>
              <a:rPr lang="en-US" b="1" dirty="0">
                <a:solidFill>
                  <a:srgbClr val="7030A0"/>
                </a:solidFill>
              </a:rPr>
              <a:t>50 notebooks</a:t>
            </a:r>
            <a:r>
              <a:rPr lang="en-US" dirty="0" smtClean="0"/>
              <a:t>.</a:t>
            </a:r>
          </a:p>
          <a:p>
            <a:pPr>
              <a:buFont typeface="Arial" charset="0"/>
              <a:buChar char="•"/>
            </a:pPr>
            <a:endParaRPr lang="en-US" dirty="0"/>
          </a:p>
          <a:p>
            <a:pPr>
              <a:buFont typeface="Arial" charset="0"/>
              <a:buChar char="•"/>
            </a:pPr>
            <a:r>
              <a:rPr lang="en-US" dirty="0"/>
              <a:t>Leonardo da Vinci’s journals are also called </a:t>
            </a:r>
            <a:r>
              <a:rPr lang="en-US" i="1" dirty="0"/>
              <a:t>notebooks, manuscripts, codex </a:t>
            </a:r>
            <a:r>
              <a:rPr lang="en-US" dirty="0"/>
              <a:t>(pl. </a:t>
            </a:r>
            <a:r>
              <a:rPr lang="en-US" i="1" dirty="0"/>
              <a:t>codices</a:t>
            </a:r>
            <a:r>
              <a:rPr lang="en-US" dirty="0"/>
              <a:t>)</a:t>
            </a:r>
            <a:r>
              <a:rPr lang="en-US" i="1" dirty="0"/>
              <a:t>, sketches</a:t>
            </a:r>
            <a:r>
              <a:rPr lang="en-US" dirty="0"/>
              <a:t>, or </a:t>
            </a:r>
            <a:r>
              <a:rPr lang="en-US" i="1" dirty="0"/>
              <a:t>notes</a:t>
            </a:r>
            <a:r>
              <a:rPr lang="en-US" dirty="0"/>
              <a:t>. (They are the same thing)</a:t>
            </a:r>
          </a:p>
        </p:txBody>
      </p:sp>
      <p:sp>
        <p:nvSpPr>
          <p:cNvPr id="4" name="Slide Number Placeholder 3"/>
          <p:cNvSpPr>
            <a:spLocks noGrp="1"/>
          </p:cNvSpPr>
          <p:nvPr>
            <p:ph type="sldNum" sz="quarter" idx="12"/>
          </p:nvPr>
        </p:nvSpPr>
        <p:spPr/>
        <p:txBody>
          <a:bodyPr/>
          <a:lstStyle/>
          <a:p>
            <a:fld id="{E07338D3-3F1B-974D-AD05-D0B39ED8C145}" type="slidenum">
              <a:rPr lang="en-US" smtClean="0"/>
              <a:t>6</a:t>
            </a:fld>
            <a:endParaRPr lang="en-US"/>
          </a:p>
        </p:txBody>
      </p:sp>
    </p:spTree>
    <p:extLst>
      <p:ext uri="{BB962C8B-B14F-4D97-AF65-F5344CB8AC3E}">
        <p14:creationId xmlns:p14="http://schemas.microsoft.com/office/powerpoint/2010/main" val="18290685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Da-Vinci-Airplane.jpg"/>
          <p:cNvPicPr>
            <a:picLocks noGrp="1" noChangeAspect="1"/>
          </p:cNvPicPr>
          <p:nvPr>
            <p:ph idx="1"/>
          </p:nvPr>
        </p:nvPicPr>
        <p:blipFill>
          <a:blip r:embed="rId2"/>
          <a:stretch>
            <a:fillRect/>
          </a:stretch>
        </p:blipFill>
        <p:spPr>
          <a:xfrm>
            <a:off x="996738" y="990600"/>
            <a:ext cx="7249833" cy="5562599"/>
          </a:xfrm>
        </p:spPr>
      </p:pic>
      <p:sp>
        <p:nvSpPr>
          <p:cNvPr id="5" name="Title 4"/>
          <p:cNvSpPr>
            <a:spLocks noGrp="1"/>
          </p:cNvSpPr>
          <p:nvPr>
            <p:ph type="title"/>
          </p:nvPr>
        </p:nvSpPr>
        <p:spPr>
          <a:xfrm>
            <a:off x="457200" y="381000"/>
            <a:ext cx="8229600" cy="685800"/>
          </a:xfrm>
        </p:spPr>
        <p:txBody>
          <a:bodyPr>
            <a:noAutofit/>
          </a:bodyPr>
          <a:lstStyle/>
          <a:p>
            <a:pPr algn="ctr"/>
            <a:r>
              <a:rPr smtClean="0"/>
              <a:t>Airplane</a:t>
            </a:r>
            <a:endParaRPr lang="en-US" dirty="0"/>
          </a:p>
        </p:txBody>
      </p:sp>
      <p:sp>
        <p:nvSpPr>
          <p:cNvPr id="3" name="Slide Number Placeholder 2"/>
          <p:cNvSpPr>
            <a:spLocks noGrp="1"/>
          </p:cNvSpPr>
          <p:nvPr>
            <p:ph type="sldNum" sz="quarter" idx="12"/>
          </p:nvPr>
        </p:nvSpPr>
        <p:spPr/>
        <p:txBody>
          <a:bodyPr/>
          <a:lstStyle/>
          <a:p>
            <a:fld id="{E07338D3-3F1B-974D-AD05-D0B39ED8C145}" type="slidenum">
              <a:rPr lang="en-US" smtClean="0"/>
              <a:t>7</a:t>
            </a:fld>
            <a:endParaRPr lang="en-US"/>
          </a:p>
        </p:txBody>
      </p:sp>
    </p:spTree>
    <p:extLst>
      <p:ext uri="{BB962C8B-B14F-4D97-AF65-F5344CB8AC3E}">
        <p14:creationId xmlns:p14="http://schemas.microsoft.com/office/powerpoint/2010/main" val="1990821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p:cNvSpPr>
            <a:spLocks noGrp="1" noChangeArrowheads="1"/>
          </p:cNvSpPr>
          <p:nvPr>
            <p:ph type="title"/>
          </p:nvPr>
        </p:nvSpPr>
        <p:spPr>
          <a:xfrm>
            <a:off x="762000" y="0"/>
            <a:ext cx="8077200" cy="1143000"/>
          </a:xfrm>
        </p:spPr>
        <p:txBody>
          <a:bodyPr/>
          <a:lstStyle/>
          <a:p>
            <a:pPr algn="ctr" eaLnBrk="1" hangingPunct="1">
              <a:defRPr/>
            </a:pPr>
            <a:r>
              <a:rPr lang="en-US" altLang="x-none" sz="4000" i="1" smtClean="0">
                <a:latin typeface="Georgia" charset="0"/>
              </a:rPr>
              <a:t>Animal Studies</a:t>
            </a:r>
          </a:p>
        </p:txBody>
      </p:sp>
      <p:sp>
        <p:nvSpPr>
          <p:cNvPr id="570371" name="Rectangle 3"/>
          <p:cNvSpPr>
            <a:spLocks noGrp="1" noChangeArrowheads="1"/>
          </p:cNvSpPr>
          <p:nvPr>
            <p:ph type="body" sz="half" idx="1"/>
          </p:nvPr>
        </p:nvSpPr>
        <p:spPr>
          <a:xfrm>
            <a:off x="1143000" y="2286000"/>
            <a:ext cx="3808413" cy="4113213"/>
          </a:xfrm>
        </p:spPr>
        <p:txBody>
          <a:bodyPr/>
          <a:lstStyle/>
          <a:p>
            <a:pPr eaLnBrk="1" hangingPunct="1">
              <a:defRPr/>
            </a:pPr>
            <a:r>
              <a:rPr lang="en-US" altLang="x-none" sz="2400" i="1" smtClean="0">
                <a:latin typeface="Georgia" charset="0"/>
              </a:rPr>
              <a:t>Leonardo was often impatient with men, but he had a special fondness for animals. His lively sketches of cats are drawn with great affection. Look carefully for the cat that became a dragon.</a:t>
            </a:r>
          </a:p>
        </p:txBody>
      </p:sp>
      <p:pic>
        <p:nvPicPr>
          <p:cNvPr id="570377" name="Picture 9" descr="C:\Documents and Settings\ssnipes\Desktop\Da Vinci\leonardo_cats.jpg"/>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4953000" y="1828800"/>
            <a:ext cx="3281363" cy="449897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7172" name="Picture 10" descr="C:\Documents and Settings\ssnipes\Desktop\Da Vinci\leonardo_rearing_hors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04800"/>
            <a:ext cx="1574800"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pPr>
              <a:defRPr/>
            </a:pPr>
            <a:fld id="{D858542C-B16E-7340-93B3-57AC9A23F2B6}" type="slidenum">
              <a:rPr lang="en-US" altLang="x-none" smtClean="0"/>
              <a:pPr>
                <a:defRPr/>
              </a:pPr>
              <a:t>8</a:t>
            </a:fld>
            <a:endParaRPr lang="en-US" altLang="x-none"/>
          </a:p>
        </p:txBody>
      </p:sp>
    </p:spTree>
    <p:extLst>
      <p:ext uri="{BB962C8B-B14F-4D97-AF65-F5344CB8AC3E}">
        <p14:creationId xmlns:p14="http://schemas.microsoft.com/office/powerpoint/2010/main" val="6008787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mirror writintg.jpg"/>
          <p:cNvPicPr>
            <a:picLocks noGrp="1" noChangeAspect="1"/>
          </p:cNvPicPr>
          <p:nvPr>
            <p:ph idx="1"/>
          </p:nvPr>
        </p:nvPicPr>
        <p:blipFill>
          <a:blip r:embed="rId2"/>
          <a:stretch>
            <a:fillRect/>
          </a:stretch>
        </p:blipFill>
        <p:spPr>
          <a:xfrm>
            <a:off x="381000" y="609600"/>
            <a:ext cx="8426436" cy="4876800"/>
          </a:xfrm>
        </p:spPr>
      </p:pic>
      <p:sp>
        <p:nvSpPr>
          <p:cNvPr id="3" name="Slide Number Placeholder 2"/>
          <p:cNvSpPr>
            <a:spLocks noGrp="1"/>
          </p:cNvSpPr>
          <p:nvPr>
            <p:ph type="sldNum" sz="quarter" idx="12"/>
          </p:nvPr>
        </p:nvSpPr>
        <p:spPr/>
        <p:txBody>
          <a:bodyPr/>
          <a:lstStyle/>
          <a:p>
            <a:fld id="{E07338D3-3F1B-974D-AD05-D0B39ED8C145}" type="slidenum">
              <a:rPr lang="en-US" smtClean="0"/>
              <a:t>9</a:t>
            </a:fld>
            <a:endParaRPr lang="en-US"/>
          </a:p>
        </p:txBody>
      </p:sp>
    </p:spTree>
    <p:extLst>
      <p:ext uri="{BB962C8B-B14F-4D97-AF65-F5344CB8AC3E}">
        <p14:creationId xmlns:p14="http://schemas.microsoft.com/office/powerpoint/2010/main" val="15002363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NULL"/></Relationships>
</file>

<file path=ppt/theme/theme1.xml><?xml version="1.0" encoding="utf-8"?>
<a:theme xmlns:a="http://schemas.openxmlformats.org/drawingml/2006/main" name="Adjacency">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Adjacency.thmx</Template>
  <TotalTime>1572</TotalTime>
  <Words>1061</Words>
  <Application>Microsoft Macintosh PowerPoint</Application>
  <PresentationFormat>On-screen Show (4:3)</PresentationFormat>
  <Paragraphs>175</Paragraphs>
  <Slides>50</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Calibri</vt:lpstr>
      <vt:lpstr>Cambria</vt:lpstr>
      <vt:lpstr>Georgia</vt:lpstr>
      <vt:lpstr>Arial</vt:lpstr>
      <vt:lpstr>Adjacency</vt:lpstr>
      <vt:lpstr>Girls, STEM, DaVinci and Math! It’s All About Perspective</vt:lpstr>
      <vt:lpstr>    Is Math a Gift? Beliefs That Put Females At Risk Carol S. Dweck, Stanford University  When exposed to new, confusing material,  fifth-grade girls with high IQs were hindered by it, impacting their ability to consequently learn the material, whereas fifth-grade boys were not. In fact, for boys, they were "energized" by the confusing material, providing them with more drive to learn it. Additional research into the reasons for this phenomenon led to the following conclusions: Those who perceived "intellectual ability" as an aptitude that could be attained fared much better with their grades and in staying enthusiastic about learning, as compared to those who saw it as a "gift" that someone either possessed or did not. Those in the former school of thought were also found to be less apt to be defeated by negative stereotypes applied to females who engage in scientific or mathematical work. In an effort to determine how to close the gender gap in mathematical and scientific academic performance, Professor Dweck and her colleague(s) found a positive result from educating girls that one's intellectual capabilities are not stagnate. This strategy was successful, and resulted in a closing gender gap in math class grades. This finding is supported by another study conducted by different researchers, as well.    </vt:lpstr>
      <vt:lpstr>Leonardo da Vinci The Original STEAM Extraordinaire</vt:lpstr>
      <vt:lpstr>Leonardo da Vinci was born on April 15, 1452 in Vinci, Italy.</vt:lpstr>
      <vt:lpstr>PowerPoint Presentation</vt:lpstr>
      <vt:lpstr>PowerPoint Presentation</vt:lpstr>
      <vt:lpstr>Airplane</vt:lpstr>
      <vt:lpstr>Animal Studies</vt:lpstr>
      <vt:lpstr>PowerPoint Presentation</vt:lpstr>
      <vt:lpstr>PowerPoint Presentation</vt:lpstr>
      <vt:lpstr>PowerPoint Presentation</vt:lpstr>
      <vt:lpstr>Attention Disorder? Genius?</vt:lpstr>
      <vt:lpstr>PowerPoint Presentation</vt:lpstr>
      <vt:lpstr>PERSPECTIVE DRAWING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Keeping Things in Proportion</vt:lpstr>
      <vt:lpstr>You will need a measuring tape  and your body: to begin</vt:lpstr>
      <vt:lpstr>Measuring continues</vt:lpstr>
      <vt:lpstr>PowerPoint Presentation</vt:lpstr>
      <vt:lpstr>Now, what if we wanted to enlarge that “average” four times larger?</vt:lpstr>
      <vt:lpstr>Let’s compile!</vt:lpstr>
    </vt:vector>
  </TitlesOfParts>
  <Company>UCR</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Math for Girls and other Beings Who Count</dc:title>
  <dc:creator>Linda Braatz-Brown</dc:creator>
  <cp:lastModifiedBy>Linda Braatz-Brown</cp:lastModifiedBy>
  <cp:revision>33</cp:revision>
  <cp:lastPrinted>2017-02-24T22:24:19Z</cp:lastPrinted>
  <dcterms:created xsi:type="dcterms:W3CDTF">2015-02-02T21:58:29Z</dcterms:created>
  <dcterms:modified xsi:type="dcterms:W3CDTF">2017-02-25T17:56:35Z</dcterms:modified>
</cp:coreProperties>
</file>